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56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7D6D2-D9E9-45B1-AA9B-996B148F5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88" y="966159"/>
            <a:ext cx="10993549" cy="666644"/>
          </a:xfrm>
        </p:spPr>
        <p:txBody>
          <a:bodyPr/>
          <a:lstStyle/>
          <a:p>
            <a:r>
              <a:rPr lang="it-IT" dirty="0">
                <a:latin typeface="Constantia" panose="02030602050306030303" pitchFamily="18" charset="0"/>
              </a:rPr>
              <a:t>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77A12E-85F6-4F49-A7DD-14C53406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1796705"/>
            <a:ext cx="10993546" cy="590321"/>
          </a:xfrm>
        </p:spPr>
        <p:txBody>
          <a:bodyPr/>
          <a:lstStyle/>
          <a:p>
            <a:r>
              <a:rPr lang="it-IT" dirty="0">
                <a:latin typeface="Constantia" panose="02030602050306030303" pitchFamily="18" charset="0"/>
              </a:rPr>
              <a:t>Il progetto PNRR presentato dal Dipartimento per lo sport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4361A52-D743-48E1-87FB-A4298AF6308E}"/>
              </a:ext>
            </a:extLst>
          </p:cNvPr>
          <p:cNvSpPr txBox="1">
            <a:spLocks/>
          </p:cNvSpPr>
          <p:nvPr/>
        </p:nvSpPr>
        <p:spPr>
          <a:xfrm>
            <a:off x="581188" y="5813739"/>
            <a:ext cx="10993546" cy="590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CC6A45-C624-495C-AE4A-9F8F89A23502}"/>
              </a:ext>
            </a:extLst>
          </p:cNvPr>
          <p:cNvSpPr/>
          <p:nvPr/>
        </p:nvSpPr>
        <p:spPr>
          <a:xfrm>
            <a:off x="2586487" y="3684884"/>
            <a:ext cx="701902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Constantia" panose="02030602050306030303" pitchFamily="18" charset="0"/>
              </a:rPr>
              <a:t>Dipartimento per lo sport</a:t>
            </a:r>
          </a:p>
          <a:p>
            <a:pPr algn="ctr"/>
            <a:endParaRPr lang="it-IT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endParaRPr lang="it-IT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pPr algn="ctr"/>
            <a:r>
              <a:rPr lang="it-IT" sz="1200" b="1" i="1" dirty="0">
                <a:solidFill>
                  <a:schemeClr val="bg1"/>
                </a:solidFill>
                <a:latin typeface="Constantia" panose="02030602050306030303" pitchFamily="18" charset="0"/>
              </a:rPr>
              <a:t>Ufficio per il coordinamento delle politiche per lo sport</a:t>
            </a:r>
          </a:p>
        </p:txBody>
      </p:sp>
      <p:pic>
        <p:nvPicPr>
          <p:cNvPr id="1030" name="Picture 6" descr="www.governo.it | Governo Italiano Presidenza del Consiglio dei Ministri">
            <a:extLst>
              <a:ext uri="{FF2B5EF4-FFF2-40B4-BE49-F238E27FC236}">
                <a16:creationId xmlns:a16="http://schemas.microsoft.com/office/drawing/2014/main" id="{65AD36D7-EEC7-4C05-8D64-C4C0E23D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73" y="5247143"/>
            <a:ext cx="1043816" cy="72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3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8" y="1709715"/>
            <a:ext cx="11209644" cy="1202644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La proposta è costruita sulla base dei principi della finanza sostenibile dell’Unione europea e in sintonia con il Piano d'azione dell'Unione europea per l'economia circolare. In base alla quantificazione economica dei costi totali di investimento del progetto (700 €/mln), il 90% verrà utilizzato secondo le direttive: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486298" y="5405151"/>
            <a:ext cx="1069205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latin typeface="Constantia" panose="02030602050306030303" pitchFamily="18" charset="0"/>
              </a:rPr>
              <a:t>Pertanto, nella Call for </a:t>
            </a:r>
            <a:r>
              <a:rPr lang="it-IT" sz="1600" dirty="0" err="1">
                <a:latin typeface="Constantia" panose="02030602050306030303" pitchFamily="18" charset="0"/>
              </a:rPr>
              <a:t>Proposal</a:t>
            </a:r>
            <a:r>
              <a:rPr lang="it-IT" sz="1600" dirty="0">
                <a:latin typeface="Constantia" panose="02030602050306030303" pitchFamily="18" charset="0"/>
              </a:rPr>
              <a:t> per la concessione dei fondi saranno introdotti requisiti obbligatori green per l’eleggibilità delle proposte progettuali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486298" y="2904211"/>
            <a:ext cx="8082936" cy="120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it-IT" sz="1600" dirty="0" err="1">
                <a:latin typeface="Constantia" panose="02030602050306030303" pitchFamily="18" charset="0"/>
              </a:rPr>
              <a:t>Intervention</a:t>
            </a:r>
            <a:r>
              <a:rPr lang="it-IT" sz="1600" dirty="0">
                <a:latin typeface="Constantia" panose="02030602050306030303" pitchFamily="18" charset="0"/>
              </a:rPr>
              <a:t> field - Code 026, misure di efficienza energetica riguardanti infrastrutture pubbliche, progetti dimostrativi nel settore delle energie innovative e misure di sostegno (pertinente alle sole infrastrutture sportive esistenti, laddove applicabile)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Gli obiettivi green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C0ED709-91D7-4A7E-85B2-9C9C2DC1257A}"/>
              </a:ext>
            </a:extLst>
          </p:cNvPr>
          <p:cNvSpPr txBox="1">
            <a:spLocks/>
          </p:cNvSpPr>
          <p:nvPr/>
        </p:nvSpPr>
        <p:spPr>
          <a:xfrm>
            <a:off x="486298" y="4098707"/>
            <a:ext cx="8082936" cy="1314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2"/>
            </a:pPr>
            <a:r>
              <a:rPr lang="it-IT" sz="1600" dirty="0" err="1">
                <a:latin typeface="Constantia" panose="02030602050306030303" pitchFamily="18" charset="0"/>
              </a:rPr>
              <a:t>Intervention</a:t>
            </a:r>
            <a:r>
              <a:rPr lang="it-IT" sz="1600" dirty="0">
                <a:latin typeface="Constantia" panose="02030602050306030303" pitchFamily="18" charset="0"/>
              </a:rPr>
              <a:t> field - Code 025ter, la costruzione di edifici efficienti energeticamente – ovvero almeno il 20% inferiore al requisito </a:t>
            </a:r>
            <a:r>
              <a:rPr lang="it-IT" sz="1600" dirty="0" err="1">
                <a:latin typeface="Constantia" panose="02030602050306030303" pitchFamily="18" charset="0"/>
              </a:rPr>
              <a:t>nZEB</a:t>
            </a:r>
            <a:r>
              <a:rPr lang="it-IT" sz="1600" dirty="0">
                <a:latin typeface="Constantia" panose="02030602050306030303" pitchFamily="18" charset="0"/>
              </a:rPr>
              <a:t> (pertinente alle sole nuove infrastrutture sportive, laddove applicabile)</a:t>
            </a:r>
          </a:p>
        </p:txBody>
      </p:sp>
      <p:pic>
        <p:nvPicPr>
          <p:cNvPr id="10242" name="Picture 2" descr="Green Building Resource Center | Green Building Resource Center">
            <a:extLst>
              <a:ext uri="{FF2B5EF4-FFF2-40B4-BE49-F238E27FC236}">
                <a16:creationId xmlns:a16="http://schemas.microsoft.com/office/drawing/2014/main" id="{6E4567DC-1AF0-4392-98EE-7C475B422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3"/>
          <a:stretch/>
        </p:blipFill>
        <p:spPr bwMode="auto">
          <a:xfrm>
            <a:off x="9683939" y="4258512"/>
            <a:ext cx="1286835" cy="114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all into Winter BESTProto E-News | Best Proto | 1">
            <a:extLst>
              <a:ext uri="{FF2B5EF4-FFF2-40B4-BE49-F238E27FC236}">
                <a16:creationId xmlns:a16="http://schemas.microsoft.com/office/drawing/2014/main" id="{278CA921-C297-44D9-9277-9A0AB85A1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05" y="2688080"/>
            <a:ext cx="2396491" cy="15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0C19F42-3B5B-41AD-9F26-D23E771FFD6B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2209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8" y="1709715"/>
            <a:ext cx="11209644" cy="1202644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L'implementazione si articola in tre fasi principali che si declinano in 6 step: 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486298" y="4466612"/>
            <a:ext cx="10692055" cy="184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latin typeface="Constantia" panose="02030602050306030303" pitchFamily="18" charset="0"/>
              </a:rPr>
              <a:t>Nella FASE 1, sono previsti, a cura del Dipartimento per lo sport, i seguenti successivi step:</a:t>
            </a:r>
          </a:p>
          <a:p>
            <a:r>
              <a:rPr lang="it-IT" sz="1600" dirty="0">
                <a:latin typeface="Constantia" panose="02030602050306030303" pitchFamily="18" charset="0"/>
              </a:rPr>
              <a:t>istituzione della Commissione Tecnica (step 2) per la valutazione e la selezione dei progetti e la creazione di un’unità specialistica a supporto dei beneficiari destinatari dei fondi</a:t>
            </a:r>
          </a:p>
          <a:p>
            <a:r>
              <a:rPr lang="it-IT" sz="1600" dirty="0">
                <a:latin typeface="Constantia" panose="02030602050306030303" pitchFamily="18" charset="0"/>
              </a:rPr>
              <a:t>pubblicazione del Bando (step 3)</a:t>
            </a:r>
          </a:p>
          <a:p>
            <a:r>
              <a:rPr lang="it-IT" sz="1600" dirty="0">
                <a:latin typeface="Constantia" panose="02030602050306030303" pitchFamily="18" charset="0"/>
              </a:rPr>
              <a:t>Approvazione dei progetti selezionati e finalizzazione della documentazione con i beneficiari (step 4)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581192" y="2623268"/>
            <a:ext cx="10901060" cy="184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latin typeface="Constantia" panose="02030602050306030303" pitchFamily="18" charset="0"/>
              </a:rPr>
              <a:t>FASE 1 – analisi preliminari e azioni necessarie per preparare al meglio le attività di finalizzazione.</a:t>
            </a:r>
          </a:p>
          <a:p>
            <a:pPr marL="0" indent="0" algn="just">
              <a:buNone/>
            </a:pPr>
            <a:r>
              <a:rPr lang="it-IT" sz="1600" dirty="0">
                <a:latin typeface="Constantia" panose="02030602050306030303" pitchFamily="18" charset="0"/>
              </a:rPr>
              <a:t>Istituzione di un Technical </a:t>
            </a:r>
            <a:r>
              <a:rPr lang="it-IT" sz="1600" dirty="0" err="1">
                <a:latin typeface="Constantia" panose="02030602050306030303" pitchFamily="18" charset="0"/>
              </a:rPr>
              <a:t>Working</a:t>
            </a:r>
            <a:r>
              <a:rPr lang="it-IT" sz="1600" dirty="0">
                <a:latin typeface="Constantia" panose="02030602050306030303" pitchFamily="18" charset="0"/>
              </a:rPr>
              <a:t> Group – TWG (step 1), con il compito di curare gli aspetti di attuazione del progetto: attività di ricognizione, attività di rilevazione per definire lo scenario di riferimento base del programma di attività, creazione di strumenti e applicativi dedicati</a:t>
            </a:r>
          </a:p>
          <a:p>
            <a:pPr marL="0" indent="0" algn="just">
              <a:buNone/>
            </a:pPr>
            <a:r>
              <a:rPr lang="it-IT" sz="1600" dirty="0">
                <a:latin typeface="Constantia" panose="02030602050306030303" pitchFamily="18" charset="0"/>
              </a:rPr>
              <a:t>Il TWG presiede alle attività di implementazione dell’intero progetto lungo l’intera durata del suo ciclo di vita (FASE 1, FASE 2, e FASE 3), fornendo expertise altamente qualificata a supporto del Dipartimento per lo sport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Implementazione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27D1390-F292-44C0-96F2-A22D8929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6717" y="1851971"/>
            <a:ext cx="1571636" cy="114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3A5392E-B554-4D21-B763-9850BDB1C919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2481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394858" y="3814024"/>
            <a:ext cx="10692055" cy="1843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latin typeface="Constantia" panose="02030602050306030303" pitchFamily="18" charset="0"/>
              </a:rPr>
              <a:t>FASE 3 – monitoraggio e verifica del livello di implementazione dei progetti, al fine di individuare quelli più efficaci da promuovere e replicare (best practice)</a:t>
            </a:r>
          </a:p>
          <a:p>
            <a:r>
              <a:rPr lang="it-IT" sz="1600" dirty="0">
                <a:latin typeface="Constantia" panose="02030602050306030303" pitchFamily="18" charset="0"/>
              </a:rPr>
              <a:t>attività di vigilanza e monitoraggio </a:t>
            </a:r>
          </a:p>
          <a:p>
            <a:r>
              <a:rPr lang="it-IT" sz="1600" dirty="0">
                <a:latin typeface="Constantia" panose="02030602050306030303" pitchFamily="18" charset="0"/>
              </a:rPr>
              <a:t>verifica delle attività di realizzazione dei progetti e promozione delle best practice (step 6)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503550" y="2175395"/>
            <a:ext cx="10901060" cy="969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latin typeface="Constantia" panose="02030602050306030303" pitchFamily="18" charset="0"/>
              </a:rPr>
              <a:t>FASE 2 - fase di avvio e realizzazione dei progetti selezionati.</a:t>
            </a:r>
          </a:p>
          <a:p>
            <a:pPr algn="just"/>
            <a:r>
              <a:rPr lang="it-IT" sz="1600" dirty="0">
                <a:latin typeface="Constantia" panose="02030602050306030303" pitchFamily="18" charset="0"/>
              </a:rPr>
              <a:t>Attuazione dei progetti (step 5)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Implementazione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13314" name="Picture 2" descr="Hoover Elementary - Construction Update | Hoover Elementary - Actualización  del construcción - Hoover Elementary School">
            <a:extLst>
              <a:ext uri="{FF2B5EF4-FFF2-40B4-BE49-F238E27FC236}">
                <a16:creationId xmlns:a16="http://schemas.microsoft.com/office/drawing/2014/main" id="{EE797EB0-D085-42C2-81CB-F60B0C08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39" y="1976221"/>
            <a:ext cx="2064475" cy="21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Giovane Uomo D&amp;#39;affari Sorridente Divertente Felice Illustrazione Vettoriale  - Illustrazione di binocolo, tipo: 113245656">
            <a:extLst>
              <a:ext uri="{FF2B5EF4-FFF2-40B4-BE49-F238E27FC236}">
                <a16:creationId xmlns:a16="http://schemas.microsoft.com/office/drawing/2014/main" id="{17F1E9C2-1BF9-4B06-BD3A-97B65403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79" y="4589613"/>
            <a:ext cx="2135509" cy="21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CB4696F-A656-4EFD-9FF6-C7FD0C45BEFB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15813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394858" y="3814024"/>
            <a:ext cx="10692055" cy="1319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latin typeface="Constantia" panose="02030602050306030303" pitchFamily="18" charset="0"/>
              </a:rPr>
              <a:t>Target: completamento di almeno 100 progetti selezionati dal Bando e la realizzazione, almeno, di 200.000 m</a:t>
            </a:r>
            <a:r>
              <a:rPr lang="it-IT" sz="1600" baseline="30000" dirty="0">
                <a:latin typeface="Constantia" panose="02030602050306030303" pitchFamily="18" charset="0"/>
              </a:rPr>
              <a:t>2</a:t>
            </a:r>
            <a:r>
              <a:rPr lang="it-IT" sz="1600" dirty="0">
                <a:latin typeface="Constantia" panose="02030602050306030303" pitchFamily="18" charset="0"/>
              </a:rPr>
              <a:t> di impiantistica sportiva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503550" y="2175395"/>
            <a:ext cx="10901060" cy="76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dirty="0">
                <a:latin typeface="Constantia" panose="02030602050306030303" pitchFamily="18" charset="0"/>
              </a:rPr>
              <a:t>Milestone: approvazione dei progetti selezionati tramite il Bando</a:t>
            </a:r>
          </a:p>
          <a:p>
            <a:pPr marL="0" indent="0" algn="just">
              <a:buNone/>
            </a:pPr>
            <a:endParaRPr lang="it-IT" sz="1600" dirty="0">
              <a:latin typeface="Constantia" panose="02030602050306030303" pitchFamily="18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Milestone e Target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99A2AF6-45E6-4763-AF74-182FB8486C2C}"/>
              </a:ext>
            </a:extLst>
          </p:cNvPr>
          <p:cNvSpPr txBox="1">
            <a:spLocks/>
          </p:cNvSpPr>
          <p:nvPr/>
        </p:nvSpPr>
        <p:spPr>
          <a:xfrm>
            <a:off x="503550" y="2969701"/>
            <a:ext cx="10901060" cy="76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>
                <a:latin typeface="Constantia" panose="02030602050306030303" pitchFamily="18" charset="0"/>
              </a:rPr>
              <a:t>Q1 del 2023</a:t>
            </a:r>
          </a:p>
          <a:p>
            <a:pPr marL="0" indent="0" algn="just">
              <a:buNone/>
            </a:pPr>
            <a:endParaRPr lang="it-IT" sz="1600" dirty="0">
              <a:latin typeface="Constantia" panose="02030602050306030303" pitchFamily="18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FB2A831-74B0-4070-AEE9-256C04B2D1D0}"/>
              </a:ext>
            </a:extLst>
          </p:cNvPr>
          <p:cNvSpPr txBox="1">
            <a:spLocks/>
          </p:cNvSpPr>
          <p:nvPr/>
        </p:nvSpPr>
        <p:spPr>
          <a:xfrm>
            <a:off x="608052" y="5022392"/>
            <a:ext cx="10692055" cy="62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>
                <a:latin typeface="Constantia" panose="02030602050306030303" pitchFamily="18" charset="0"/>
              </a:rPr>
              <a:t>Q2 del 2026.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7FC5769-16CB-4FAB-90E8-1A22626131C8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29319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7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Milestone e Target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399A2AF6-45E6-4763-AF74-182FB8486C2C}"/>
              </a:ext>
            </a:extLst>
          </p:cNvPr>
          <p:cNvSpPr txBox="1">
            <a:spLocks/>
          </p:cNvSpPr>
          <p:nvPr/>
        </p:nvSpPr>
        <p:spPr>
          <a:xfrm>
            <a:off x="503550" y="2969701"/>
            <a:ext cx="10901060" cy="76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3600" b="1" dirty="0">
                <a:latin typeface="Constantia" panose="02030602050306030303" pitchFamily="18" charset="0"/>
              </a:rPr>
              <a:t>Grazie per l’attenzione</a:t>
            </a:r>
          </a:p>
          <a:p>
            <a:pPr marL="0" indent="0" algn="just">
              <a:buNone/>
            </a:pPr>
            <a:endParaRPr lang="it-IT" sz="1600" dirty="0">
              <a:latin typeface="Constantia" panose="02030602050306030303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7317968-B1C3-4297-99AF-83D0F527C2EA}"/>
              </a:ext>
            </a:extLst>
          </p:cNvPr>
          <p:cNvSpPr/>
          <p:nvPr/>
        </p:nvSpPr>
        <p:spPr>
          <a:xfrm>
            <a:off x="503550" y="4070699"/>
            <a:ext cx="10901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Lucida Calligraphy" panose="03010101010101010101" pitchFamily="66" charset="0"/>
              </a:rPr>
              <a:t>“We need to take care of people and of our planet, while ensuring a strong, inclusive and sustainable </a:t>
            </a:r>
            <a:r>
              <a:rPr lang="en-US" sz="1600">
                <a:latin typeface="Lucida Calligraphy" panose="03010101010101010101" pitchFamily="66" charset="0"/>
              </a:rPr>
              <a:t>economic recovery”</a:t>
            </a:r>
            <a:endParaRPr lang="en-US" sz="1600" dirty="0">
              <a:latin typeface="Lucida Calligraphy" panose="03010101010101010101" pitchFamily="66" charset="0"/>
            </a:endParaRPr>
          </a:p>
          <a:p>
            <a:endParaRPr lang="en-US" sz="1600" dirty="0">
              <a:latin typeface="Lucida Calligraphy" panose="03010101010101010101" pitchFamily="66" charset="0"/>
            </a:endParaRPr>
          </a:p>
          <a:p>
            <a:endParaRPr lang="en-US" sz="1600" dirty="0">
              <a:latin typeface="Lucida Calligraphy" panose="03010101010101010101" pitchFamily="66" charset="0"/>
            </a:endParaRPr>
          </a:p>
          <a:p>
            <a:r>
              <a:rPr lang="en-US" sz="1600" dirty="0">
                <a:latin typeface="Lucida Calligraphy" panose="03010101010101010101" pitchFamily="66" charset="0"/>
              </a:rPr>
              <a:t>G20 Italy 2021</a:t>
            </a:r>
            <a:endParaRPr lang="it-IT" sz="1600" dirty="0">
              <a:latin typeface="Lucida Calligraphy" panose="03010101010101010101" pitchFamily="66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4039C51-C5D7-4B22-9DA4-DD0371CF844A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11451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EF10F-0BDE-4C90-9280-1E65F32B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Le premesse del progetto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2" y="1818200"/>
            <a:ext cx="11029615" cy="761112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Il 22 giugno 2020 il Consiglio ha adottato le sue conclusioni sull'impatto della pandemia di COVID-19 sul settore dello sport, proponendo diverse misure per la sua ripresa.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926D6B6-1006-4C7B-904D-5573C131E376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520802" y="4563185"/>
            <a:ext cx="1102961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Il Consiglio ha posto l'accento sulla necessità di strategie di ripresa durante e dopo la pandemia a livello locale, nazionale, regionale e dell'UE per sostenere il settore dello sport e mantenere il suo importante contributo al benessere dei cittadini dell'UE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520802" y="2794346"/>
            <a:ext cx="4689553" cy="1553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Constantia" panose="02030602050306030303" pitchFamily="18" charset="0"/>
              </a:rPr>
              <a:t>Il documento sottolinea come l'intero settore sia stato duramente colpito, anche in termini economici, in quanto la pandemia ha avuto conseguenze devastanti sulle attività sportive a tutti i livelli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1690489-FD48-4453-AE16-4A2E86193F13}"/>
              </a:ext>
            </a:extLst>
          </p:cNvPr>
          <p:cNvSpPr txBox="1">
            <a:spLocks/>
          </p:cNvSpPr>
          <p:nvPr/>
        </p:nvSpPr>
        <p:spPr>
          <a:xfrm>
            <a:off x="520802" y="5539331"/>
            <a:ext cx="1102961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Il 10 febbraio 2021 il Parlamento ha approvato una risoluzione in cui sottolinea la necessità di fornire agli Stati membri un sostegno finanziario, strategico e pratico al fine di evitare che la pandemia abbia effetti duraturi sui giovani e lo sport</a:t>
            </a:r>
          </a:p>
        </p:txBody>
      </p:sp>
      <p:pic>
        <p:nvPicPr>
          <p:cNvPr id="7170" name="Picture 2" descr="L&amp;#39;Unione europea e la lotta ai cambiamenti climatici - Europa in Movimento">
            <a:extLst>
              <a:ext uri="{FF2B5EF4-FFF2-40B4-BE49-F238E27FC236}">
                <a16:creationId xmlns:a16="http://schemas.microsoft.com/office/drawing/2014/main" id="{EF249552-0C0A-4354-A1AB-FA9D20C3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5998" y="2430989"/>
            <a:ext cx="4471359" cy="194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65" y="1871551"/>
            <a:ext cx="5146752" cy="2338987"/>
          </a:xfrm>
        </p:spPr>
        <p:txBody>
          <a:bodyPr>
            <a:normAutofit/>
          </a:bodyPr>
          <a:lstStyle/>
          <a:p>
            <a:pPr algn="just"/>
            <a:r>
              <a:rPr lang="it-IT" sz="1600" dirty="0">
                <a:latin typeface="Constantia" panose="02030602050306030303" pitchFamily="18" charset="0"/>
              </a:rPr>
              <a:t>L'Agenda 2030 per lo Sviluppo Sostenibile (SDG) promossa dall’ONU riconosce allo sport un ruolo cruciale considerando il suo crescente contributo alla realizzazione dello sviluppo e della pace mediante l’affermazione dei principi della tolleranza e del rispetto. (</a:t>
            </a:r>
            <a:r>
              <a:rPr lang="en-US" sz="1600" i="1" dirty="0">
                <a:latin typeface="Constantia" panose="02030602050306030303" pitchFamily="18" charset="0"/>
              </a:rPr>
              <a:t>Sport for Development and Peace</a:t>
            </a:r>
            <a:r>
              <a:rPr lang="en-US" sz="1600" dirty="0">
                <a:latin typeface="Constantia" panose="02030602050306030303" pitchFamily="18" charset="0"/>
              </a:rPr>
              <a:t>)</a:t>
            </a:r>
            <a:endParaRPr lang="it-IT" sz="1600" dirty="0">
              <a:latin typeface="Constantia" panose="02030602050306030303" pitchFamily="18" charset="0"/>
            </a:endParaRP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443164" y="5374366"/>
            <a:ext cx="1102961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Il COVID-19 ha aggiunto una nuova urgenza a questi sforzi, poiché i dati indicano che COVID-19 ha aumentato e aumenterà ulteriormente le disuguaglianze, la discriminazione e l'emarginazione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443164" y="4357761"/>
            <a:ext cx="11029615" cy="86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Gli Stati membri, il sistema delle Nazioni Unite, le Federazioni sportive internazionali e altre Parti interessate hanno stabilito dei quadri normativi guida e dei quadri per un'azione collaborativa sullo sport, l'attività fisica e il gioco attivo che usano lo sport come piattaforma per raggiungere risultati di sviluppo più ampi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73D2B1D-692A-4DC9-AE91-8CBD5622A0C8}"/>
              </a:ext>
            </a:extLst>
          </p:cNvPr>
          <p:cNvSpPr txBox="1">
            <a:spLocks/>
          </p:cNvSpPr>
          <p:nvPr/>
        </p:nvSpPr>
        <p:spPr>
          <a:xfrm>
            <a:off x="733591" y="1151601"/>
            <a:ext cx="11029616" cy="447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>
                <a:latin typeface="Constantia" panose="02030602050306030303" pitchFamily="18" charset="0"/>
              </a:rPr>
              <a:t>Le premesse del progetto - sport and social inclusion</a:t>
            </a: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5122" name="Picture 2" descr="SPORT FOR PEACE AND DEVELOPMENT -">
            <a:extLst>
              <a:ext uri="{FF2B5EF4-FFF2-40B4-BE49-F238E27FC236}">
                <a16:creationId xmlns:a16="http://schemas.microsoft.com/office/drawing/2014/main" id="{FC7E6790-CC18-4E18-B30F-4D19E059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252" y="1915999"/>
            <a:ext cx="4133384" cy="24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3124A5C-4DA5-4FEA-A337-241305F994C7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18396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2" y="2180497"/>
            <a:ext cx="11029615" cy="761112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Nelle conclusioni del Consiglio del 18 novembre 2010 sul ruolo dello sport quale fonte e motore dell'inclusione sociale attiva è evidenziato 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3885099" y="4805029"/>
            <a:ext cx="475856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L’inclusione sociale mediante lo sport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1693993" y="3130455"/>
            <a:ext cx="475856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L’inclusione sociale nello sport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Le premesse del progetto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pic>
        <p:nvPicPr>
          <p:cNvPr id="6146" name="Picture 2" descr="african, african american, afro, american, asian, black, blue, camera phone, capturing, charity">
            <a:extLst>
              <a:ext uri="{FF2B5EF4-FFF2-40B4-BE49-F238E27FC236}">
                <a16:creationId xmlns:a16="http://schemas.microsoft.com/office/drawing/2014/main" id="{03C10934-B7ED-437D-BD61-D5F17567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45" y="2734574"/>
            <a:ext cx="2689826" cy="17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cial Inclusion and Equality | ESRI">
            <a:extLst>
              <a:ext uri="{FF2B5EF4-FFF2-40B4-BE49-F238E27FC236}">
                <a16:creationId xmlns:a16="http://schemas.microsoft.com/office/drawing/2014/main" id="{BF282DAA-2168-46C6-A9E0-F3248EB2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01" y="4326832"/>
            <a:ext cx="2689826" cy="17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0151530-4CD1-4D8E-9435-A9FBE57D2083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13094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2" y="1985967"/>
            <a:ext cx="11029615" cy="869382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L'Italia ha trasmesso il proprio PNNR alla Commissione europea il 30 aprile 2021, come richiesto dall'articolo 18 del regolamento (UE) 2021/241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520802" y="3657731"/>
            <a:ext cx="11029615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la Commissione ha quindi fornito una valutazione globalmente positiva, come si evince dalla tabella riportata di seguito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520802" y="2821849"/>
            <a:ext cx="11029615" cy="86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latin typeface="Constantia" panose="02030602050306030303" pitchFamily="18" charset="0"/>
              </a:rPr>
              <a:t>la Commissione europea ha pubblicato il 22 giugno 2021 la proposta di decisione di esecuzione del Consiglio relativa all'approvazione del PNRR dell'Italia (COM(2021) 344), accompagnata da una dettagliata analisi del PNRR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73D2B1D-692A-4DC9-AE91-8CBD5622A0C8}"/>
              </a:ext>
            </a:extLst>
          </p:cNvPr>
          <p:cNvSpPr txBox="1">
            <a:spLocks/>
          </p:cNvSpPr>
          <p:nvPr/>
        </p:nvSpPr>
        <p:spPr>
          <a:xfrm>
            <a:off x="733591" y="1151601"/>
            <a:ext cx="11029616" cy="447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latin typeface="Constantia" panose="02030602050306030303" pitchFamily="18" charset="0"/>
              </a:rPr>
              <a:t>Il PNRR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6AAA580-2AA0-4CD0-9613-6F60AC235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9" t="48759" r="34552" b="35303"/>
          <a:stretch/>
        </p:blipFill>
        <p:spPr>
          <a:xfrm>
            <a:off x="2991187" y="4401401"/>
            <a:ext cx="6230446" cy="164189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8AC5978-E991-4675-A068-C5FDA8B1615A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8663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2" y="1985967"/>
            <a:ext cx="11029615" cy="869382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Il PNRR è ripartito in 6 Missioni principali e ciascuna Missione in Componenti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73D2B1D-692A-4DC9-AE91-8CBD5622A0C8}"/>
              </a:ext>
            </a:extLst>
          </p:cNvPr>
          <p:cNvSpPr txBox="1">
            <a:spLocks/>
          </p:cNvSpPr>
          <p:nvPr/>
        </p:nvSpPr>
        <p:spPr>
          <a:xfrm>
            <a:off x="733591" y="1151601"/>
            <a:ext cx="11029616" cy="447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latin typeface="Constantia" panose="02030602050306030303" pitchFamily="18" charset="0"/>
              </a:rPr>
              <a:t>Il PNRR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D3AD255-3583-430D-8937-ACD665E89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9" b="3707"/>
          <a:stretch/>
        </p:blipFill>
        <p:spPr>
          <a:xfrm>
            <a:off x="2219363" y="2855349"/>
            <a:ext cx="7753273" cy="329528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A79E969-AA1C-4A7B-81D9-DE77B722EF31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3876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2" y="1985966"/>
            <a:ext cx="11366398" cy="1070743"/>
          </a:xfrm>
        </p:spPr>
        <p:txBody>
          <a:bodyPr>
            <a:normAutofit/>
          </a:bodyPr>
          <a:lstStyle/>
          <a:p>
            <a:pPr algn="just"/>
            <a:r>
              <a:rPr lang="it-IT" sz="1600" dirty="0">
                <a:latin typeface="Constantia" panose="02030602050306030303" pitchFamily="18" charset="0"/>
              </a:rPr>
              <a:t>Il progetto Sport and Social </a:t>
            </a:r>
            <a:r>
              <a:rPr lang="it-IT" sz="1600" dirty="0" err="1">
                <a:latin typeface="Constantia" panose="02030602050306030303" pitchFamily="18" charset="0"/>
              </a:rPr>
              <a:t>Inclusion</a:t>
            </a:r>
            <a:r>
              <a:rPr lang="it-IT" sz="1600" dirty="0">
                <a:latin typeface="Constantia" panose="02030602050306030303" pitchFamily="18" charset="0"/>
              </a:rPr>
              <a:t> risponde all’obiettivo di creare presupposti durevoli per la diffusione e la promozione della cultura e della rigenerazione territoriale coniugate al potenziamento del ruolo dello sport ai fini dell’inclusione e dell’integrazione sociale, per garantire il diritto allo sport alle fasce deboli in aree territoriali disagiate, sia urbane che rurali 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73D2B1D-692A-4DC9-AE91-8CBD5622A0C8}"/>
              </a:ext>
            </a:extLst>
          </p:cNvPr>
          <p:cNvSpPr txBox="1">
            <a:spLocks/>
          </p:cNvSpPr>
          <p:nvPr/>
        </p:nvSpPr>
        <p:spPr>
          <a:xfrm>
            <a:off x="733591" y="1151601"/>
            <a:ext cx="11029616" cy="447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latin typeface="Constantia" panose="02030602050306030303" pitchFamily="18" charset="0"/>
              </a:rPr>
              <a:t>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425B5BE4-A0F8-4EB9-A982-5F182D7FDF93}"/>
              </a:ext>
            </a:extLst>
          </p:cNvPr>
          <p:cNvSpPr txBox="1">
            <a:spLocks/>
          </p:cNvSpPr>
          <p:nvPr/>
        </p:nvSpPr>
        <p:spPr>
          <a:xfrm>
            <a:off x="520802" y="3137285"/>
            <a:ext cx="6036752" cy="310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Constantia" panose="02030602050306030303" pitchFamily="18" charset="0"/>
              </a:rPr>
              <a:t>Si intende agire, in via preferenziale, sulle comunità più indigenti grazie a misure e interventi coerenti alle politiche e alle strategie a sostegno della transizione verde e digitale, promuovendo le istanze di coesione economica, sociale, territoriale nazionale ed europea. In tal modo si vuole rafforzare la capacità di resilienza economica e sociale e di mitigazione dell'impatto della crisi indotta dal perdurare della pandemia da Covid-19</a:t>
            </a:r>
          </a:p>
        </p:txBody>
      </p:sp>
      <p:pic>
        <p:nvPicPr>
          <p:cNvPr id="2052" name="Picture 4" descr="Download HD Sports Png Image - Khelo India School Games 2018 ... #2204184 -  PNG Images - PNGio">
            <a:extLst>
              <a:ext uri="{FF2B5EF4-FFF2-40B4-BE49-F238E27FC236}">
                <a16:creationId xmlns:a16="http://schemas.microsoft.com/office/drawing/2014/main" id="{1AB3146B-E5C0-482E-B9FD-AE74B9491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14154"/>
          <a:stretch/>
        </p:blipFill>
        <p:spPr bwMode="auto">
          <a:xfrm>
            <a:off x="7051652" y="3217860"/>
            <a:ext cx="4500889" cy="302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20EE51F-DC20-4E5F-8CF8-E6AE6770300C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19517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01" y="1985967"/>
            <a:ext cx="11366398" cy="447874"/>
          </a:xfrm>
        </p:spPr>
        <p:txBody>
          <a:bodyPr>
            <a:normAutofit/>
          </a:bodyPr>
          <a:lstStyle/>
          <a:p>
            <a:pPr algn="just"/>
            <a:r>
              <a:rPr lang="it-IT" sz="1600" dirty="0">
                <a:latin typeface="Constantia" panose="02030602050306030303" pitchFamily="18" charset="0"/>
              </a:rPr>
              <a:t>Alla luce del rilievo sociale ed economico dello sport, il PNRR stanzia, in modo diretto, per il settore: 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073D2B1D-692A-4DC9-AE91-8CBD5622A0C8}"/>
              </a:ext>
            </a:extLst>
          </p:cNvPr>
          <p:cNvSpPr txBox="1">
            <a:spLocks/>
          </p:cNvSpPr>
          <p:nvPr/>
        </p:nvSpPr>
        <p:spPr>
          <a:xfrm>
            <a:off x="733591" y="1151601"/>
            <a:ext cx="11029616" cy="4478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>
                <a:latin typeface="Constantia" panose="02030602050306030303" pitchFamily="18" charset="0"/>
              </a:rPr>
              <a:t>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425B5BE4-A0F8-4EB9-A982-5F182D7FDF93}"/>
              </a:ext>
            </a:extLst>
          </p:cNvPr>
          <p:cNvSpPr txBox="1">
            <a:spLocks/>
          </p:cNvSpPr>
          <p:nvPr/>
        </p:nvSpPr>
        <p:spPr>
          <a:xfrm>
            <a:off x="2344890" y="2178205"/>
            <a:ext cx="7502219" cy="136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>
                <a:latin typeface="Constantia" panose="02030602050306030303" pitchFamily="18" charset="0"/>
              </a:rPr>
              <a:t>1 miliardo di euro, proponendo due linee di investimento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6142719-19C6-41EE-880A-A42B1ED2B755}"/>
              </a:ext>
            </a:extLst>
          </p:cNvPr>
          <p:cNvSpPr txBox="1">
            <a:spLocks/>
          </p:cNvSpPr>
          <p:nvPr/>
        </p:nvSpPr>
        <p:spPr>
          <a:xfrm>
            <a:off x="412801" y="3546042"/>
            <a:ext cx="11366398" cy="44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Constantia" panose="02030602050306030303" pitchFamily="18" charset="0"/>
              </a:rPr>
              <a:t>Sport and Social </a:t>
            </a:r>
            <a:r>
              <a:rPr lang="it-IT" sz="1600" dirty="0" err="1">
                <a:latin typeface="Constantia" panose="02030602050306030303" pitchFamily="18" charset="0"/>
              </a:rPr>
              <a:t>Inclusion</a:t>
            </a:r>
            <a:r>
              <a:rPr lang="it-IT" sz="1600" dirty="0">
                <a:latin typeface="Constantia" panose="02030602050306030303" pitchFamily="18" charset="0"/>
              </a:rPr>
              <a:t> - 700 milioni di euro - Missione 5 e Componente 2 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E473126-C810-4ACC-B1BA-171826DD0D11}"/>
              </a:ext>
            </a:extLst>
          </p:cNvPr>
          <p:cNvSpPr txBox="1">
            <a:spLocks/>
          </p:cNvSpPr>
          <p:nvPr/>
        </p:nvSpPr>
        <p:spPr>
          <a:xfrm>
            <a:off x="412801" y="5657870"/>
            <a:ext cx="11366398" cy="44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Constantia" panose="02030602050306030303" pitchFamily="18" charset="0"/>
              </a:rPr>
              <a:t>Potenziamento delle infrastrutture sportive nelle scuole  - 300 milioni di euro Missione 4 e Componente 1 </a:t>
            </a:r>
          </a:p>
        </p:txBody>
      </p:sp>
      <p:pic>
        <p:nvPicPr>
          <p:cNvPr id="8194" name="Picture 2" descr="Vasta gamma di attrezzature sportive simboli disposti in forma circolare  Immagine e Vettoriale - Alamy">
            <a:extLst>
              <a:ext uri="{FF2B5EF4-FFF2-40B4-BE49-F238E27FC236}">
                <a16:creationId xmlns:a16="http://schemas.microsoft.com/office/drawing/2014/main" id="{2638F155-7DF2-4D35-BAB5-7A048DFDE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8"/>
          <a:stretch/>
        </p:blipFill>
        <p:spPr bwMode="auto">
          <a:xfrm>
            <a:off x="5473075" y="4192737"/>
            <a:ext cx="1245848" cy="12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7EF4A9A-0445-49E9-A920-A083DC30BA5B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16182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8" grpId="1" build="allAtOnce"/>
      <p:bldP spid="9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5D567-7C28-4B9A-AF8A-4474DB0D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02" y="1709715"/>
            <a:ext cx="11029615" cy="761112"/>
          </a:xfrm>
        </p:spPr>
        <p:txBody>
          <a:bodyPr>
            <a:normAutofit/>
          </a:bodyPr>
          <a:lstStyle/>
          <a:p>
            <a:r>
              <a:rPr lang="it-IT" sz="1600" dirty="0">
                <a:latin typeface="Constantia" panose="02030602050306030303" pitchFamily="18" charset="0"/>
              </a:rPr>
              <a:t>Il progetto prevede la realizzazione di tre principali linee di intervento:</a:t>
            </a:r>
          </a:p>
        </p:txBody>
      </p:sp>
      <p:pic>
        <p:nvPicPr>
          <p:cNvPr id="5" name="Picture 2" descr="cid:image001.png@01D61E22.6D3B1C00">
            <a:extLst>
              <a:ext uri="{FF2B5EF4-FFF2-40B4-BE49-F238E27FC236}">
                <a16:creationId xmlns:a16="http://schemas.microsoft.com/office/drawing/2014/main" id="{EE55ADE9-C665-473E-A911-497924A9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0" y="6326979"/>
            <a:ext cx="5238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CEB5607-E217-4947-9650-1435119458B7}"/>
              </a:ext>
            </a:extLst>
          </p:cNvPr>
          <p:cNvSpPr txBox="1">
            <a:spLocks/>
          </p:cNvSpPr>
          <p:nvPr/>
        </p:nvSpPr>
        <p:spPr>
          <a:xfrm>
            <a:off x="486298" y="5544646"/>
            <a:ext cx="8322537" cy="761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it-IT" sz="1600" dirty="0">
                <a:latin typeface="Constantia" panose="02030602050306030303" pitchFamily="18" charset="0"/>
              </a:rPr>
              <a:t>è inoltre presente una terza linea d’intervento, che riguarda la fornitura di attrezzatura sportiva a cui sarà destinata una cifra marginale non superiore a 40 milioni di euro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932AB2FF-778B-477C-A616-44D01765CE72}"/>
              </a:ext>
            </a:extLst>
          </p:cNvPr>
          <p:cNvSpPr txBox="1">
            <a:spLocks/>
          </p:cNvSpPr>
          <p:nvPr/>
        </p:nvSpPr>
        <p:spPr>
          <a:xfrm>
            <a:off x="486298" y="2746140"/>
            <a:ext cx="8339789" cy="120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it-IT" sz="1600" dirty="0">
                <a:latin typeface="Constantia" panose="02030602050306030303" pitchFamily="18" charset="0"/>
              </a:rPr>
              <a:t>rigenerazione delle strutture sportive obsolete. Tale tipologia di intervento risulta essere prioritaria e mira alla riqualificazione ed all'efficientamento energetico degli impianti già esistenti, sparsi per il territorio. Per tale motivo verrà destinata una cifra non inferiore al 50% del totale complessivo del progetto, ovvero non meno di 350 milioni di euro 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D18F493B-F075-4472-ADC0-1B9D1790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999201"/>
            <a:ext cx="11029616" cy="44787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onstantia" panose="02030602050306030303" pitchFamily="18" charset="0"/>
              </a:rPr>
              <a:t>Le linee d’intervento - sport and social </a:t>
            </a:r>
            <a:r>
              <a:rPr lang="it-IT" dirty="0" err="1">
                <a:latin typeface="Constantia" panose="02030602050306030303" pitchFamily="18" charset="0"/>
              </a:rPr>
              <a:t>inclusion</a:t>
            </a:r>
            <a:endParaRPr lang="it-IT" dirty="0">
              <a:latin typeface="Constantia" panose="02030602050306030303" pitchFamily="18" charset="0"/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C0ED709-91D7-4A7E-85B2-9C9C2DC1257A}"/>
              </a:ext>
            </a:extLst>
          </p:cNvPr>
          <p:cNvSpPr txBox="1">
            <a:spLocks/>
          </p:cNvSpPr>
          <p:nvPr/>
        </p:nvSpPr>
        <p:spPr>
          <a:xfrm>
            <a:off x="3210628" y="3815005"/>
            <a:ext cx="8339789" cy="1863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2"/>
            </a:pPr>
            <a:r>
              <a:rPr lang="it-IT" sz="1600" dirty="0">
                <a:latin typeface="Constantia" panose="02030602050306030303" pitchFamily="18" charset="0"/>
              </a:rPr>
              <a:t>costruzione di nuove strutture sportive: in tale ottica si intende destinare la parte di fondi che residua dall’impiego per gli interventi di </a:t>
            </a:r>
            <a:r>
              <a:rPr lang="it-IT" sz="1600" dirty="0" err="1">
                <a:latin typeface="Constantia" panose="02030602050306030303" pitchFamily="18" charset="0"/>
              </a:rPr>
              <a:t>renovation</a:t>
            </a:r>
            <a:r>
              <a:rPr lang="it-IT" sz="1600" dirty="0">
                <a:latin typeface="Constantia" panose="02030602050306030303" pitchFamily="18" charset="0"/>
              </a:rPr>
              <a:t>. Per i nuovi impianti si prevede il rispetto in termini di performance di efficienza energetica del 20% in meno rispetto agli standard </a:t>
            </a:r>
            <a:r>
              <a:rPr lang="it-IT" sz="1600" dirty="0" err="1">
                <a:latin typeface="Constantia" panose="02030602050306030303" pitchFamily="18" charset="0"/>
              </a:rPr>
              <a:t>Nearly</a:t>
            </a:r>
            <a:r>
              <a:rPr lang="it-IT" sz="1600" dirty="0">
                <a:latin typeface="Constantia" panose="02030602050306030303" pitchFamily="18" charset="0"/>
              </a:rPr>
              <a:t>-Zero Efficiency-Building (</a:t>
            </a:r>
            <a:r>
              <a:rPr lang="it-IT" sz="1600" dirty="0" err="1">
                <a:latin typeface="Constantia" panose="02030602050306030303" pitchFamily="18" charset="0"/>
              </a:rPr>
              <a:t>nZEB</a:t>
            </a:r>
            <a:r>
              <a:rPr lang="it-IT" sz="1600" dirty="0">
                <a:latin typeface="Constantia" panose="02030602050306030303" pitchFamily="18" charset="0"/>
              </a:rPr>
              <a:t>)</a:t>
            </a:r>
          </a:p>
        </p:txBody>
      </p:sp>
      <p:pic>
        <p:nvPicPr>
          <p:cNvPr id="9218" name="Picture 2" descr="File:Efficiency.png - Wikimedia Commons">
            <a:extLst>
              <a:ext uri="{FF2B5EF4-FFF2-40B4-BE49-F238E27FC236}">
                <a16:creationId xmlns:a16="http://schemas.microsoft.com/office/drawing/2014/main" id="{928F63E6-AFB0-4469-80DC-4014EDC45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41" y="2842788"/>
            <a:ext cx="1584614" cy="11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ech Clipart Building Technology - Technology Building Icon, Cliparts &amp;amp;  Cartoons - Jing.fm">
            <a:extLst>
              <a:ext uri="{FF2B5EF4-FFF2-40B4-BE49-F238E27FC236}">
                <a16:creationId xmlns:a16="http://schemas.microsoft.com/office/drawing/2014/main" id="{89B1A2E3-FD87-4BD4-93B2-D7199BE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5" y="3943413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ree Sport equipment Icon of Line style - Available in SVG, PNG, EPS, AI &amp;amp;  Icon fonts">
            <a:extLst>
              <a:ext uri="{FF2B5EF4-FFF2-40B4-BE49-F238E27FC236}">
                <a16:creationId xmlns:a16="http://schemas.microsoft.com/office/drawing/2014/main" id="{874E267F-9FD9-406E-89A1-577130F9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663" y="5207542"/>
            <a:ext cx="1439030" cy="12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DB0BCB9-F572-4A7B-B4AE-5F41B79F2404}"/>
              </a:ext>
            </a:extLst>
          </p:cNvPr>
          <p:cNvSpPr/>
          <p:nvPr/>
        </p:nvSpPr>
        <p:spPr>
          <a:xfrm>
            <a:off x="1027425" y="6407555"/>
            <a:ext cx="7019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Dipartimento per lo Sport</a:t>
            </a:r>
            <a:r>
              <a:rPr lang="it-IT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– Ufficio per il coordinamento delle politiche per lo sport</a:t>
            </a:r>
          </a:p>
        </p:txBody>
      </p:sp>
    </p:spTree>
    <p:extLst>
      <p:ext uri="{BB962C8B-B14F-4D97-AF65-F5344CB8AC3E}">
        <p14:creationId xmlns:p14="http://schemas.microsoft.com/office/powerpoint/2010/main" val="32798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Dividend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TM03457464[[fn=Dividendi]]</Template>
  <TotalTime>374</TotalTime>
  <Words>1492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Constantia</vt:lpstr>
      <vt:lpstr>Gill Sans MT</vt:lpstr>
      <vt:lpstr>Lucida Calligraphy</vt:lpstr>
      <vt:lpstr>Wingdings 2</vt:lpstr>
      <vt:lpstr>Dividendi</vt:lpstr>
      <vt:lpstr>Sport and social inclusion</vt:lpstr>
      <vt:lpstr>Le premesse del progetto - sport and social inclusion</vt:lpstr>
      <vt:lpstr>Presentazione standard di PowerPoint</vt:lpstr>
      <vt:lpstr>Le premesse del progetto - sport and social inclusion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linee d’intervento - sport and social inclusion</vt:lpstr>
      <vt:lpstr>Gli obiettivi green - sport and social inclusion</vt:lpstr>
      <vt:lpstr>Implementazione - sport and social inclusion</vt:lpstr>
      <vt:lpstr>Implementazione - sport and social inclusion</vt:lpstr>
      <vt:lpstr>Milestone e Target - sport and social inclusion</vt:lpstr>
      <vt:lpstr>Milestone e Target - sport and social inclusion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and social inclusion</dc:title>
  <dc:creator>Maiorino Lorenzo</dc:creator>
  <cp:lastModifiedBy>Sciscioli Michele</cp:lastModifiedBy>
  <cp:revision>39</cp:revision>
  <dcterms:created xsi:type="dcterms:W3CDTF">2021-07-15T08:41:51Z</dcterms:created>
  <dcterms:modified xsi:type="dcterms:W3CDTF">2021-07-22T12:30:02Z</dcterms:modified>
</cp:coreProperties>
</file>