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8" r:id="rId2"/>
    <p:sldId id="2071" r:id="rId3"/>
    <p:sldId id="2081" r:id="rId4"/>
    <p:sldId id="259" r:id="rId5"/>
    <p:sldId id="260" r:id="rId6"/>
    <p:sldId id="261" r:id="rId7"/>
    <p:sldId id="2082" r:id="rId8"/>
    <p:sldId id="2079" r:id="rId9"/>
    <p:sldId id="2080" r:id="rId10"/>
    <p:sldId id="264" r:id="rId11"/>
    <p:sldId id="2075" r:id="rId12"/>
    <p:sldId id="2076" r:id="rId13"/>
    <p:sldId id="2077" r:id="rId14"/>
  </p:sldIdLst>
  <p:sldSz cx="12192000" cy="6858000"/>
  <p:notesSz cx="6858000" cy="9144000"/>
  <p:custDataLst>
    <p:tags r:id="rId1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CECA"/>
          </a:solidFill>
        </a:fill>
      </a:tcStyle>
    </a:wholeTbl>
    <a:band2H>
      <a:tcTxStyle/>
      <a:tcStyle>
        <a:tcBdr/>
        <a:fill>
          <a:solidFill>
            <a:srgbClr val="F6E8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CCCB"/>
          </a:solidFill>
        </a:fill>
      </a:tcStyle>
    </a:wholeTbl>
    <a:band2H>
      <a:tcTxStyle/>
      <a:tcStyle>
        <a:tcBdr/>
        <a:fill>
          <a:solidFill>
            <a:srgbClr val="F9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DB88E-58F5-4F69-9095-0B31F7041110}" type="doc">
      <dgm:prSet loTypeId="urn:microsoft.com/office/officeart/2008/layout/VerticalCurvedList" loCatId="list" qsTypeId="urn:microsoft.com/office/officeart/2005/8/quickstyle/simple4" qsCatId="simple" csTypeId="urn:microsoft.com/office/officeart/2005/8/colors/colorful4" csCatId="colorful" phldr="1"/>
      <dgm:spPr/>
      <dgm:t>
        <a:bodyPr/>
        <a:lstStyle/>
        <a:p>
          <a:endParaRPr lang="it-IT"/>
        </a:p>
      </dgm:t>
    </dgm:pt>
    <dgm:pt modelId="{75BEDE79-D687-4195-AA80-5ED45B3C1D95}">
      <dgm:prSet phldrT="[Text]" custT="1"/>
      <dgm:spPr/>
      <dgm:t>
        <a:bodyPr/>
        <a:lstStyle/>
        <a:p>
          <a:r>
            <a:rPr lang="it-IT" sz="1800" b="1" dirty="0">
              <a:latin typeface="Georgia" panose="02040502050405020303" pitchFamily="18" charset="0"/>
            </a:rPr>
            <a:t>   </a:t>
          </a:r>
        </a:p>
        <a:p>
          <a:r>
            <a:rPr lang="it-IT" sz="1800" b="1" dirty="0">
              <a:latin typeface="Georgia" panose="02040502050405020303" pitchFamily="18" charset="0"/>
            </a:rPr>
            <a:t>   </a:t>
          </a:r>
          <a:r>
            <a:rPr lang="it-IT" sz="1600" b="1" dirty="0">
              <a:latin typeface="Georgia" panose="02040502050405020303" pitchFamily="18" charset="0"/>
            </a:rPr>
            <a:t>Bassa percentuale di adulti con un titolo di studio terziario</a:t>
          </a:r>
        </a:p>
        <a:p>
          <a:r>
            <a:rPr lang="it-IT" sz="1600" b="1" dirty="0">
              <a:latin typeface="Georgia" panose="02040502050405020303" pitchFamily="18" charset="0"/>
            </a:rPr>
            <a:t>  Skills mismatch tra istruzione e domanda di lavoro</a:t>
          </a:r>
        </a:p>
      </dgm:t>
    </dgm:pt>
    <dgm:pt modelId="{23DDEF32-49CE-4517-B4D4-7A341C6B94E3}" type="parTrans" cxnId="{8BDD71E4-F67D-4D07-9487-7382B6198306}">
      <dgm:prSet/>
      <dgm:spPr/>
      <dgm:t>
        <a:bodyPr/>
        <a:lstStyle/>
        <a:p>
          <a:endParaRPr lang="it-IT"/>
        </a:p>
      </dgm:t>
    </dgm:pt>
    <dgm:pt modelId="{0A61E54C-49DB-4972-869A-DB8F7AB98A6B}" type="sibTrans" cxnId="{8BDD71E4-F67D-4D07-9487-7382B6198306}">
      <dgm:prSet/>
      <dgm:spPr/>
      <dgm:t>
        <a:bodyPr/>
        <a:lstStyle/>
        <a:p>
          <a:endParaRPr lang="it-IT"/>
        </a:p>
      </dgm:t>
    </dgm:pt>
    <dgm:pt modelId="{B3365611-B2ED-47FB-96CB-D7E271A056AE}">
      <dgm:prSet phldrT="[Text]" custT="1"/>
      <dgm:spPr/>
      <dgm:t>
        <a:bodyPr/>
        <a:lstStyle/>
        <a:p>
          <a:pPr>
            <a:buFont typeface="Wingdings" panose="05000000000000000000" pitchFamily="2" charset="2"/>
            <a:buChar char="§"/>
          </a:pPr>
          <a:r>
            <a:rPr lang="it-IT" sz="1600" b="1" dirty="0">
              <a:latin typeface="Georgia" panose="02040502050405020303" pitchFamily="18" charset="0"/>
            </a:rPr>
            <a:t>Basso livello di spesa in R&amp;S, basso numero di ricercatori e perdita di talenti</a:t>
          </a:r>
        </a:p>
        <a:p>
          <a:pPr>
            <a:buFont typeface="Wingdings" panose="05000000000000000000" pitchFamily="2" charset="2"/>
            <a:buChar char="§"/>
          </a:pPr>
          <a:r>
            <a:rPr lang="it-IT" sz="1600" b="1" dirty="0">
              <a:latin typeface="Georgia" panose="02040502050405020303" pitchFamily="18" charset="0"/>
            </a:rPr>
            <a:t>Ridotta domanda di innovazione</a:t>
          </a:r>
        </a:p>
        <a:p>
          <a:pPr>
            <a:buFont typeface="Wingdings" panose="05000000000000000000" pitchFamily="2" charset="2"/>
            <a:buChar char="§"/>
          </a:pPr>
          <a:r>
            <a:rPr lang="it-IT" sz="1600" b="1" dirty="0">
              <a:latin typeface="Georgia" panose="02040502050405020303" pitchFamily="18" charset="0"/>
            </a:rPr>
            <a:t>Limitata integrazione dei risultati della ricerca nel sistema produttivo</a:t>
          </a:r>
        </a:p>
      </dgm:t>
    </dgm:pt>
    <dgm:pt modelId="{21BB14F3-0EF3-46B5-B963-6EB0ABF44AC1}" type="parTrans" cxnId="{C93A1CB7-E8CA-41C5-B54E-87B37BB8C7F4}">
      <dgm:prSet/>
      <dgm:spPr/>
      <dgm:t>
        <a:bodyPr/>
        <a:lstStyle/>
        <a:p>
          <a:endParaRPr lang="it-IT"/>
        </a:p>
      </dgm:t>
    </dgm:pt>
    <dgm:pt modelId="{1A798151-7E8D-4DFD-B9E2-FF72F31DACFA}" type="sibTrans" cxnId="{C93A1CB7-E8CA-41C5-B54E-87B37BB8C7F4}">
      <dgm:prSet/>
      <dgm:spPr/>
      <dgm:t>
        <a:bodyPr/>
        <a:lstStyle/>
        <a:p>
          <a:endParaRPr lang="it-IT"/>
        </a:p>
      </dgm:t>
    </dgm:pt>
    <dgm:pt modelId="{B76600EE-F336-45E0-AA94-1C933488D687}" type="pres">
      <dgm:prSet presAssocID="{F0DDB88E-58F5-4F69-9095-0B31F7041110}" presName="Name0" presStyleCnt="0">
        <dgm:presLayoutVars>
          <dgm:chMax val="7"/>
          <dgm:chPref val="7"/>
          <dgm:dir/>
        </dgm:presLayoutVars>
      </dgm:prSet>
      <dgm:spPr/>
      <dgm:t>
        <a:bodyPr/>
        <a:lstStyle/>
        <a:p>
          <a:endParaRPr lang="it-IT"/>
        </a:p>
      </dgm:t>
    </dgm:pt>
    <dgm:pt modelId="{F599DA72-37EE-451F-95BF-872858001A18}" type="pres">
      <dgm:prSet presAssocID="{F0DDB88E-58F5-4F69-9095-0B31F7041110}" presName="Name1" presStyleCnt="0"/>
      <dgm:spPr/>
    </dgm:pt>
    <dgm:pt modelId="{78CEBDD9-110E-4061-9B38-C0BFFA576B21}" type="pres">
      <dgm:prSet presAssocID="{F0DDB88E-58F5-4F69-9095-0B31F7041110}" presName="cycle" presStyleCnt="0"/>
      <dgm:spPr/>
    </dgm:pt>
    <dgm:pt modelId="{101A6C61-DDA1-4B49-A835-E52323E49DD2}" type="pres">
      <dgm:prSet presAssocID="{F0DDB88E-58F5-4F69-9095-0B31F7041110}" presName="srcNode" presStyleLbl="node1" presStyleIdx="0" presStyleCnt="2"/>
      <dgm:spPr/>
    </dgm:pt>
    <dgm:pt modelId="{BD8D2FE5-D5E8-4FAF-8A96-7FE033EDE2BC}" type="pres">
      <dgm:prSet presAssocID="{F0DDB88E-58F5-4F69-9095-0B31F7041110}" presName="conn" presStyleLbl="parChTrans1D2" presStyleIdx="0" presStyleCnt="1"/>
      <dgm:spPr/>
      <dgm:t>
        <a:bodyPr/>
        <a:lstStyle/>
        <a:p>
          <a:endParaRPr lang="it-IT"/>
        </a:p>
      </dgm:t>
    </dgm:pt>
    <dgm:pt modelId="{DF4AAF61-72C7-4E9C-8475-CA90090BB379}" type="pres">
      <dgm:prSet presAssocID="{F0DDB88E-58F5-4F69-9095-0B31F7041110}" presName="extraNode" presStyleLbl="node1" presStyleIdx="0" presStyleCnt="2"/>
      <dgm:spPr/>
    </dgm:pt>
    <dgm:pt modelId="{1A12BB4E-D30D-4DE1-B888-75D271BB74B6}" type="pres">
      <dgm:prSet presAssocID="{F0DDB88E-58F5-4F69-9095-0B31F7041110}" presName="dstNode" presStyleLbl="node1" presStyleIdx="0" presStyleCnt="2"/>
      <dgm:spPr/>
    </dgm:pt>
    <dgm:pt modelId="{84AE031F-A819-4CEF-884B-DB5ABA14FE56}" type="pres">
      <dgm:prSet presAssocID="{75BEDE79-D687-4195-AA80-5ED45B3C1D95}" presName="text_1" presStyleLbl="node1" presStyleIdx="0" presStyleCnt="2">
        <dgm:presLayoutVars>
          <dgm:bulletEnabled val="1"/>
        </dgm:presLayoutVars>
      </dgm:prSet>
      <dgm:spPr/>
      <dgm:t>
        <a:bodyPr/>
        <a:lstStyle/>
        <a:p>
          <a:endParaRPr lang="it-IT"/>
        </a:p>
      </dgm:t>
    </dgm:pt>
    <dgm:pt modelId="{FFEA698F-D1A1-4B0E-8D8D-961F4039EB2C}" type="pres">
      <dgm:prSet presAssocID="{75BEDE79-D687-4195-AA80-5ED45B3C1D95}" presName="accent_1" presStyleCnt="0"/>
      <dgm:spPr/>
    </dgm:pt>
    <dgm:pt modelId="{6BFDDE39-8693-4B82-BFE7-5F7AD89F1278}" type="pres">
      <dgm:prSet presAssocID="{75BEDE79-D687-4195-AA80-5ED45B3C1D95}" presName="accentRepeatNode" presStyleLbl="solidFgAcc1" presStyleIdx="0" presStyleCnt="2"/>
      <dgm:spPr/>
    </dgm:pt>
    <dgm:pt modelId="{86AD2BBD-9B27-43FB-BA0C-BC85E5EB8CAB}" type="pres">
      <dgm:prSet presAssocID="{B3365611-B2ED-47FB-96CB-D7E271A056AE}" presName="text_2" presStyleLbl="node1" presStyleIdx="1" presStyleCnt="2">
        <dgm:presLayoutVars>
          <dgm:bulletEnabled val="1"/>
        </dgm:presLayoutVars>
      </dgm:prSet>
      <dgm:spPr/>
      <dgm:t>
        <a:bodyPr/>
        <a:lstStyle/>
        <a:p>
          <a:endParaRPr lang="it-IT"/>
        </a:p>
      </dgm:t>
    </dgm:pt>
    <dgm:pt modelId="{9F396969-052F-425B-A82C-A68D7CCA7B88}" type="pres">
      <dgm:prSet presAssocID="{B3365611-B2ED-47FB-96CB-D7E271A056AE}" presName="accent_2" presStyleCnt="0"/>
      <dgm:spPr/>
    </dgm:pt>
    <dgm:pt modelId="{C88B1BE5-4C3B-4C29-9578-2577E53AD917}" type="pres">
      <dgm:prSet presAssocID="{B3365611-B2ED-47FB-96CB-D7E271A056AE}" presName="accentRepeatNode" presStyleLbl="solidFgAcc1" presStyleIdx="1" presStyleCnt="2"/>
      <dgm:spPr/>
    </dgm:pt>
  </dgm:ptLst>
  <dgm:cxnLst>
    <dgm:cxn modelId="{E4A160BA-DF94-4945-B2DF-4D977AFEE555}" type="presOf" srcId="{75BEDE79-D687-4195-AA80-5ED45B3C1D95}" destId="{84AE031F-A819-4CEF-884B-DB5ABA14FE56}" srcOrd="0" destOrd="0" presId="urn:microsoft.com/office/officeart/2008/layout/VerticalCurvedList"/>
    <dgm:cxn modelId="{BE8C5927-3654-4833-83B9-DF5922D17222}" type="presOf" srcId="{0A61E54C-49DB-4972-869A-DB8F7AB98A6B}" destId="{BD8D2FE5-D5E8-4FAF-8A96-7FE033EDE2BC}" srcOrd="0" destOrd="0" presId="urn:microsoft.com/office/officeart/2008/layout/VerticalCurvedList"/>
    <dgm:cxn modelId="{E474C63F-A165-43AA-AADB-0141DB119B84}" type="presOf" srcId="{B3365611-B2ED-47FB-96CB-D7E271A056AE}" destId="{86AD2BBD-9B27-43FB-BA0C-BC85E5EB8CAB}" srcOrd="0" destOrd="0" presId="urn:microsoft.com/office/officeart/2008/layout/VerticalCurvedList"/>
    <dgm:cxn modelId="{8BDD71E4-F67D-4D07-9487-7382B6198306}" srcId="{F0DDB88E-58F5-4F69-9095-0B31F7041110}" destId="{75BEDE79-D687-4195-AA80-5ED45B3C1D95}" srcOrd="0" destOrd="0" parTransId="{23DDEF32-49CE-4517-B4D4-7A341C6B94E3}" sibTransId="{0A61E54C-49DB-4972-869A-DB8F7AB98A6B}"/>
    <dgm:cxn modelId="{879CC340-3F85-4CBC-B5C0-82387EBFD606}" type="presOf" srcId="{F0DDB88E-58F5-4F69-9095-0B31F7041110}" destId="{B76600EE-F336-45E0-AA94-1C933488D687}" srcOrd="0" destOrd="0" presId="urn:microsoft.com/office/officeart/2008/layout/VerticalCurvedList"/>
    <dgm:cxn modelId="{C93A1CB7-E8CA-41C5-B54E-87B37BB8C7F4}" srcId="{F0DDB88E-58F5-4F69-9095-0B31F7041110}" destId="{B3365611-B2ED-47FB-96CB-D7E271A056AE}" srcOrd="1" destOrd="0" parTransId="{21BB14F3-0EF3-46B5-B963-6EB0ABF44AC1}" sibTransId="{1A798151-7E8D-4DFD-B9E2-FF72F31DACFA}"/>
    <dgm:cxn modelId="{8D627894-7EF2-4892-8BFD-8CB5D597E9B4}" type="presParOf" srcId="{B76600EE-F336-45E0-AA94-1C933488D687}" destId="{F599DA72-37EE-451F-95BF-872858001A18}" srcOrd="0" destOrd="0" presId="urn:microsoft.com/office/officeart/2008/layout/VerticalCurvedList"/>
    <dgm:cxn modelId="{0070D024-E50D-491F-82AD-91F32B1DCE52}" type="presParOf" srcId="{F599DA72-37EE-451F-95BF-872858001A18}" destId="{78CEBDD9-110E-4061-9B38-C0BFFA576B21}" srcOrd="0" destOrd="0" presId="urn:microsoft.com/office/officeart/2008/layout/VerticalCurvedList"/>
    <dgm:cxn modelId="{6E556FDC-96DD-421F-8F01-D421780B57E4}" type="presParOf" srcId="{78CEBDD9-110E-4061-9B38-C0BFFA576B21}" destId="{101A6C61-DDA1-4B49-A835-E52323E49DD2}" srcOrd="0" destOrd="0" presId="urn:microsoft.com/office/officeart/2008/layout/VerticalCurvedList"/>
    <dgm:cxn modelId="{989EC3F7-1CC8-4099-9B4F-695EDC219548}" type="presParOf" srcId="{78CEBDD9-110E-4061-9B38-C0BFFA576B21}" destId="{BD8D2FE5-D5E8-4FAF-8A96-7FE033EDE2BC}" srcOrd="1" destOrd="0" presId="urn:microsoft.com/office/officeart/2008/layout/VerticalCurvedList"/>
    <dgm:cxn modelId="{072DC18D-B58D-478E-849F-BDFC570D27FF}" type="presParOf" srcId="{78CEBDD9-110E-4061-9B38-C0BFFA576B21}" destId="{DF4AAF61-72C7-4E9C-8475-CA90090BB379}" srcOrd="2" destOrd="0" presId="urn:microsoft.com/office/officeart/2008/layout/VerticalCurvedList"/>
    <dgm:cxn modelId="{19CCFBA6-08F5-42B5-B685-6AD19BC66FA8}" type="presParOf" srcId="{78CEBDD9-110E-4061-9B38-C0BFFA576B21}" destId="{1A12BB4E-D30D-4DE1-B888-75D271BB74B6}" srcOrd="3" destOrd="0" presId="urn:microsoft.com/office/officeart/2008/layout/VerticalCurvedList"/>
    <dgm:cxn modelId="{DBEB7942-3C78-4E25-99E7-4112AC75E111}" type="presParOf" srcId="{F599DA72-37EE-451F-95BF-872858001A18}" destId="{84AE031F-A819-4CEF-884B-DB5ABA14FE56}" srcOrd="1" destOrd="0" presId="urn:microsoft.com/office/officeart/2008/layout/VerticalCurvedList"/>
    <dgm:cxn modelId="{D516752A-FB34-4346-B311-D7DA1DE05741}" type="presParOf" srcId="{F599DA72-37EE-451F-95BF-872858001A18}" destId="{FFEA698F-D1A1-4B0E-8D8D-961F4039EB2C}" srcOrd="2" destOrd="0" presId="urn:microsoft.com/office/officeart/2008/layout/VerticalCurvedList"/>
    <dgm:cxn modelId="{F4CF6949-F1AD-45DD-813A-052659A549BC}" type="presParOf" srcId="{FFEA698F-D1A1-4B0E-8D8D-961F4039EB2C}" destId="{6BFDDE39-8693-4B82-BFE7-5F7AD89F1278}" srcOrd="0" destOrd="0" presId="urn:microsoft.com/office/officeart/2008/layout/VerticalCurvedList"/>
    <dgm:cxn modelId="{5FDFB392-42AC-4E27-99A9-6F9F3C17AB4E}" type="presParOf" srcId="{F599DA72-37EE-451F-95BF-872858001A18}" destId="{86AD2BBD-9B27-43FB-BA0C-BC85E5EB8CAB}" srcOrd="3" destOrd="0" presId="urn:microsoft.com/office/officeart/2008/layout/VerticalCurvedList"/>
    <dgm:cxn modelId="{36311686-B84C-4BB8-B57D-DA1EF4514D34}" type="presParOf" srcId="{F599DA72-37EE-451F-95BF-872858001A18}" destId="{9F396969-052F-425B-A82C-A68D7CCA7B88}" srcOrd="4" destOrd="0" presId="urn:microsoft.com/office/officeart/2008/layout/VerticalCurvedList"/>
    <dgm:cxn modelId="{2FA6C412-7138-4519-A3FF-8E04353D9C57}" type="presParOf" srcId="{9F396969-052F-425B-A82C-A68D7CCA7B88}" destId="{C88B1BE5-4C3B-4C29-9578-2577E53AD91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DB88E-58F5-4F69-9095-0B31F7041110}"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it-IT"/>
        </a:p>
      </dgm:t>
    </dgm:pt>
    <dgm:pt modelId="{75BEDE79-D687-4195-AA80-5ED45B3C1D95}">
      <dgm:prSet phldrT="[Text]" custT="1"/>
      <dgm:spPr/>
      <dgm:t>
        <a:bodyPr/>
        <a:lstStyle/>
        <a:p>
          <a:r>
            <a:rPr lang="it-IT" sz="1800" b="1" dirty="0">
              <a:latin typeface="Georgia" panose="02040502050405020303" pitchFamily="18" charset="0"/>
            </a:rPr>
            <a:t>   </a:t>
          </a:r>
        </a:p>
        <a:p>
          <a:r>
            <a:rPr lang="it-IT" sz="1800" b="1" dirty="0">
              <a:latin typeface="Georgia" panose="02040502050405020303" pitchFamily="18" charset="0"/>
            </a:rPr>
            <a:t>  </a:t>
          </a:r>
          <a:r>
            <a:rPr lang="it-IT" sz="1600" b="1" dirty="0">
              <a:latin typeface="Georgia" panose="02040502050405020303" pitchFamily="18" charset="0"/>
            </a:rPr>
            <a:t>Bassa percentuale di adulti con un titolo di studio terziario</a:t>
          </a:r>
        </a:p>
        <a:p>
          <a:r>
            <a:rPr lang="it-IT" sz="1600" b="1" dirty="0">
              <a:latin typeface="Georgia" panose="02040502050405020303" pitchFamily="18" charset="0"/>
            </a:rPr>
            <a:t>  Skills mismatch tra istruzione e domanda di lavoro</a:t>
          </a:r>
        </a:p>
        <a:p>
          <a:endParaRPr lang="it-IT" sz="1600" b="1" dirty="0">
            <a:latin typeface="Georgia" panose="02040502050405020303" pitchFamily="18" charset="0"/>
          </a:endParaRPr>
        </a:p>
      </dgm:t>
    </dgm:pt>
    <dgm:pt modelId="{23DDEF32-49CE-4517-B4D4-7A341C6B94E3}" type="parTrans" cxnId="{8BDD71E4-F67D-4D07-9487-7382B6198306}">
      <dgm:prSet/>
      <dgm:spPr/>
      <dgm:t>
        <a:bodyPr/>
        <a:lstStyle/>
        <a:p>
          <a:endParaRPr lang="it-IT"/>
        </a:p>
      </dgm:t>
    </dgm:pt>
    <dgm:pt modelId="{0A61E54C-49DB-4972-869A-DB8F7AB98A6B}" type="sibTrans" cxnId="{8BDD71E4-F67D-4D07-9487-7382B6198306}">
      <dgm:prSet/>
      <dgm:spPr/>
      <dgm:t>
        <a:bodyPr/>
        <a:lstStyle/>
        <a:p>
          <a:endParaRPr lang="it-IT"/>
        </a:p>
      </dgm:t>
    </dgm:pt>
    <dgm:pt modelId="{B3365611-B2ED-47FB-96CB-D7E271A056AE}">
      <dgm:prSet phldrT="[Text]" custT="1"/>
      <dgm:spPr/>
      <dgm:t>
        <a:bodyPr/>
        <a:lstStyle/>
        <a:p>
          <a:pPr>
            <a:buFont typeface="Wingdings" panose="05000000000000000000" pitchFamily="2" charset="2"/>
            <a:buChar char="§"/>
          </a:pPr>
          <a:r>
            <a:rPr lang="it-IT" sz="1600" b="1" dirty="0">
              <a:latin typeface="Georgia" panose="02040502050405020303" pitchFamily="18" charset="0"/>
            </a:rPr>
            <a:t>Basso livello di spesa in R&amp;S, basso numero di ricercatori e perdita di talenti</a:t>
          </a:r>
        </a:p>
        <a:p>
          <a:pPr>
            <a:buFont typeface="Wingdings" panose="05000000000000000000" pitchFamily="2" charset="2"/>
            <a:buChar char="§"/>
          </a:pPr>
          <a:r>
            <a:rPr lang="it-IT" sz="1600" b="1" dirty="0">
              <a:latin typeface="Georgia" panose="02040502050405020303" pitchFamily="18" charset="0"/>
            </a:rPr>
            <a:t>Ridotta domanda di innovazione</a:t>
          </a:r>
        </a:p>
        <a:p>
          <a:pPr>
            <a:buFont typeface="Wingdings" panose="05000000000000000000" pitchFamily="2" charset="2"/>
            <a:buChar char="§"/>
          </a:pPr>
          <a:r>
            <a:rPr lang="it-IT" sz="1600" b="1" dirty="0">
              <a:latin typeface="Georgia" panose="02040502050405020303" pitchFamily="18" charset="0"/>
            </a:rPr>
            <a:t>Limitata integrazione dei risultati della ricerca nel sistema produttivo</a:t>
          </a:r>
        </a:p>
      </dgm:t>
    </dgm:pt>
    <dgm:pt modelId="{21BB14F3-0EF3-46B5-B963-6EB0ABF44AC1}" type="parTrans" cxnId="{C93A1CB7-E8CA-41C5-B54E-87B37BB8C7F4}">
      <dgm:prSet/>
      <dgm:spPr/>
      <dgm:t>
        <a:bodyPr/>
        <a:lstStyle/>
        <a:p>
          <a:endParaRPr lang="it-IT"/>
        </a:p>
      </dgm:t>
    </dgm:pt>
    <dgm:pt modelId="{1A798151-7E8D-4DFD-B9E2-FF72F31DACFA}" type="sibTrans" cxnId="{C93A1CB7-E8CA-41C5-B54E-87B37BB8C7F4}">
      <dgm:prSet/>
      <dgm:spPr/>
      <dgm:t>
        <a:bodyPr/>
        <a:lstStyle/>
        <a:p>
          <a:endParaRPr lang="it-IT"/>
        </a:p>
      </dgm:t>
    </dgm:pt>
    <dgm:pt modelId="{B76600EE-F336-45E0-AA94-1C933488D687}" type="pres">
      <dgm:prSet presAssocID="{F0DDB88E-58F5-4F69-9095-0B31F7041110}" presName="Name0" presStyleCnt="0">
        <dgm:presLayoutVars>
          <dgm:chMax val="7"/>
          <dgm:chPref val="7"/>
          <dgm:dir/>
        </dgm:presLayoutVars>
      </dgm:prSet>
      <dgm:spPr/>
      <dgm:t>
        <a:bodyPr/>
        <a:lstStyle/>
        <a:p>
          <a:endParaRPr lang="it-IT"/>
        </a:p>
      </dgm:t>
    </dgm:pt>
    <dgm:pt modelId="{F599DA72-37EE-451F-95BF-872858001A18}" type="pres">
      <dgm:prSet presAssocID="{F0DDB88E-58F5-4F69-9095-0B31F7041110}" presName="Name1" presStyleCnt="0"/>
      <dgm:spPr/>
    </dgm:pt>
    <dgm:pt modelId="{78CEBDD9-110E-4061-9B38-C0BFFA576B21}" type="pres">
      <dgm:prSet presAssocID="{F0DDB88E-58F5-4F69-9095-0B31F7041110}" presName="cycle" presStyleCnt="0"/>
      <dgm:spPr/>
    </dgm:pt>
    <dgm:pt modelId="{101A6C61-DDA1-4B49-A835-E52323E49DD2}" type="pres">
      <dgm:prSet presAssocID="{F0DDB88E-58F5-4F69-9095-0B31F7041110}" presName="srcNode" presStyleLbl="node1" presStyleIdx="0" presStyleCnt="2"/>
      <dgm:spPr/>
    </dgm:pt>
    <dgm:pt modelId="{BD8D2FE5-D5E8-4FAF-8A96-7FE033EDE2BC}" type="pres">
      <dgm:prSet presAssocID="{F0DDB88E-58F5-4F69-9095-0B31F7041110}" presName="conn" presStyleLbl="parChTrans1D2" presStyleIdx="0" presStyleCnt="1"/>
      <dgm:spPr/>
      <dgm:t>
        <a:bodyPr/>
        <a:lstStyle/>
        <a:p>
          <a:endParaRPr lang="it-IT"/>
        </a:p>
      </dgm:t>
    </dgm:pt>
    <dgm:pt modelId="{DF4AAF61-72C7-4E9C-8475-CA90090BB379}" type="pres">
      <dgm:prSet presAssocID="{F0DDB88E-58F5-4F69-9095-0B31F7041110}" presName="extraNode" presStyleLbl="node1" presStyleIdx="0" presStyleCnt="2"/>
      <dgm:spPr/>
    </dgm:pt>
    <dgm:pt modelId="{1A12BB4E-D30D-4DE1-B888-75D271BB74B6}" type="pres">
      <dgm:prSet presAssocID="{F0DDB88E-58F5-4F69-9095-0B31F7041110}" presName="dstNode" presStyleLbl="node1" presStyleIdx="0" presStyleCnt="2"/>
      <dgm:spPr/>
    </dgm:pt>
    <dgm:pt modelId="{84AE031F-A819-4CEF-884B-DB5ABA14FE56}" type="pres">
      <dgm:prSet presAssocID="{75BEDE79-D687-4195-AA80-5ED45B3C1D95}" presName="text_1" presStyleLbl="node1" presStyleIdx="0" presStyleCnt="2">
        <dgm:presLayoutVars>
          <dgm:bulletEnabled val="1"/>
        </dgm:presLayoutVars>
      </dgm:prSet>
      <dgm:spPr/>
      <dgm:t>
        <a:bodyPr/>
        <a:lstStyle/>
        <a:p>
          <a:endParaRPr lang="it-IT"/>
        </a:p>
      </dgm:t>
    </dgm:pt>
    <dgm:pt modelId="{FFEA698F-D1A1-4B0E-8D8D-961F4039EB2C}" type="pres">
      <dgm:prSet presAssocID="{75BEDE79-D687-4195-AA80-5ED45B3C1D95}" presName="accent_1" presStyleCnt="0"/>
      <dgm:spPr/>
    </dgm:pt>
    <dgm:pt modelId="{6BFDDE39-8693-4B82-BFE7-5F7AD89F1278}" type="pres">
      <dgm:prSet presAssocID="{75BEDE79-D687-4195-AA80-5ED45B3C1D95}" presName="accentRepeatNode" presStyleLbl="solidFgAcc1" presStyleIdx="0" presStyleCnt="2"/>
      <dgm:spPr/>
    </dgm:pt>
    <dgm:pt modelId="{86AD2BBD-9B27-43FB-BA0C-BC85E5EB8CAB}" type="pres">
      <dgm:prSet presAssocID="{B3365611-B2ED-47FB-96CB-D7E271A056AE}" presName="text_2" presStyleLbl="node1" presStyleIdx="1" presStyleCnt="2">
        <dgm:presLayoutVars>
          <dgm:bulletEnabled val="1"/>
        </dgm:presLayoutVars>
      </dgm:prSet>
      <dgm:spPr/>
      <dgm:t>
        <a:bodyPr/>
        <a:lstStyle/>
        <a:p>
          <a:endParaRPr lang="it-IT"/>
        </a:p>
      </dgm:t>
    </dgm:pt>
    <dgm:pt modelId="{9F396969-052F-425B-A82C-A68D7CCA7B88}" type="pres">
      <dgm:prSet presAssocID="{B3365611-B2ED-47FB-96CB-D7E271A056AE}" presName="accent_2" presStyleCnt="0"/>
      <dgm:spPr/>
    </dgm:pt>
    <dgm:pt modelId="{C88B1BE5-4C3B-4C29-9578-2577E53AD917}" type="pres">
      <dgm:prSet presAssocID="{B3365611-B2ED-47FB-96CB-D7E271A056AE}" presName="accentRepeatNode" presStyleLbl="solidFgAcc1" presStyleIdx="1" presStyleCnt="2"/>
      <dgm:spPr/>
    </dgm:pt>
  </dgm:ptLst>
  <dgm:cxnLst>
    <dgm:cxn modelId="{E4A160BA-DF94-4945-B2DF-4D977AFEE555}" type="presOf" srcId="{75BEDE79-D687-4195-AA80-5ED45B3C1D95}" destId="{84AE031F-A819-4CEF-884B-DB5ABA14FE56}" srcOrd="0" destOrd="0" presId="urn:microsoft.com/office/officeart/2008/layout/VerticalCurvedList"/>
    <dgm:cxn modelId="{BE8C5927-3654-4833-83B9-DF5922D17222}" type="presOf" srcId="{0A61E54C-49DB-4972-869A-DB8F7AB98A6B}" destId="{BD8D2FE5-D5E8-4FAF-8A96-7FE033EDE2BC}" srcOrd="0" destOrd="0" presId="urn:microsoft.com/office/officeart/2008/layout/VerticalCurvedList"/>
    <dgm:cxn modelId="{E474C63F-A165-43AA-AADB-0141DB119B84}" type="presOf" srcId="{B3365611-B2ED-47FB-96CB-D7E271A056AE}" destId="{86AD2BBD-9B27-43FB-BA0C-BC85E5EB8CAB}" srcOrd="0" destOrd="0" presId="urn:microsoft.com/office/officeart/2008/layout/VerticalCurvedList"/>
    <dgm:cxn modelId="{8BDD71E4-F67D-4D07-9487-7382B6198306}" srcId="{F0DDB88E-58F5-4F69-9095-0B31F7041110}" destId="{75BEDE79-D687-4195-AA80-5ED45B3C1D95}" srcOrd="0" destOrd="0" parTransId="{23DDEF32-49CE-4517-B4D4-7A341C6B94E3}" sibTransId="{0A61E54C-49DB-4972-869A-DB8F7AB98A6B}"/>
    <dgm:cxn modelId="{879CC340-3F85-4CBC-B5C0-82387EBFD606}" type="presOf" srcId="{F0DDB88E-58F5-4F69-9095-0B31F7041110}" destId="{B76600EE-F336-45E0-AA94-1C933488D687}" srcOrd="0" destOrd="0" presId="urn:microsoft.com/office/officeart/2008/layout/VerticalCurvedList"/>
    <dgm:cxn modelId="{C93A1CB7-E8CA-41C5-B54E-87B37BB8C7F4}" srcId="{F0DDB88E-58F5-4F69-9095-0B31F7041110}" destId="{B3365611-B2ED-47FB-96CB-D7E271A056AE}" srcOrd="1" destOrd="0" parTransId="{21BB14F3-0EF3-46B5-B963-6EB0ABF44AC1}" sibTransId="{1A798151-7E8D-4DFD-B9E2-FF72F31DACFA}"/>
    <dgm:cxn modelId="{8D627894-7EF2-4892-8BFD-8CB5D597E9B4}" type="presParOf" srcId="{B76600EE-F336-45E0-AA94-1C933488D687}" destId="{F599DA72-37EE-451F-95BF-872858001A18}" srcOrd="0" destOrd="0" presId="urn:microsoft.com/office/officeart/2008/layout/VerticalCurvedList"/>
    <dgm:cxn modelId="{0070D024-E50D-491F-82AD-91F32B1DCE52}" type="presParOf" srcId="{F599DA72-37EE-451F-95BF-872858001A18}" destId="{78CEBDD9-110E-4061-9B38-C0BFFA576B21}" srcOrd="0" destOrd="0" presId="urn:microsoft.com/office/officeart/2008/layout/VerticalCurvedList"/>
    <dgm:cxn modelId="{6E556FDC-96DD-421F-8F01-D421780B57E4}" type="presParOf" srcId="{78CEBDD9-110E-4061-9B38-C0BFFA576B21}" destId="{101A6C61-DDA1-4B49-A835-E52323E49DD2}" srcOrd="0" destOrd="0" presId="urn:microsoft.com/office/officeart/2008/layout/VerticalCurvedList"/>
    <dgm:cxn modelId="{989EC3F7-1CC8-4099-9B4F-695EDC219548}" type="presParOf" srcId="{78CEBDD9-110E-4061-9B38-C0BFFA576B21}" destId="{BD8D2FE5-D5E8-4FAF-8A96-7FE033EDE2BC}" srcOrd="1" destOrd="0" presId="urn:microsoft.com/office/officeart/2008/layout/VerticalCurvedList"/>
    <dgm:cxn modelId="{072DC18D-B58D-478E-849F-BDFC570D27FF}" type="presParOf" srcId="{78CEBDD9-110E-4061-9B38-C0BFFA576B21}" destId="{DF4AAF61-72C7-4E9C-8475-CA90090BB379}" srcOrd="2" destOrd="0" presId="urn:microsoft.com/office/officeart/2008/layout/VerticalCurvedList"/>
    <dgm:cxn modelId="{19CCFBA6-08F5-42B5-B685-6AD19BC66FA8}" type="presParOf" srcId="{78CEBDD9-110E-4061-9B38-C0BFFA576B21}" destId="{1A12BB4E-D30D-4DE1-B888-75D271BB74B6}" srcOrd="3" destOrd="0" presId="urn:microsoft.com/office/officeart/2008/layout/VerticalCurvedList"/>
    <dgm:cxn modelId="{DBEB7942-3C78-4E25-99E7-4112AC75E111}" type="presParOf" srcId="{F599DA72-37EE-451F-95BF-872858001A18}" destId="{84AE031F-A819-4CEF-884B-DB5ABA14FE56}" srcOrd="1" destOrd="0" presId="urn:microsoft.com/office/officeart/2008/layout/VerticalCurvedList"/>
    <dgm:cxn modelId="{D516752A-FB34-4346-B311-D7DA1DE05741}" type="presParOf" srcId="{F599DA72-37EE-451F-95BF-872858001A18}" destId="{FFEA698F-D1A1-4B0E-8D8D-961F4039EB2C}" srcOrd="2" destOrd="0" presId="urn:microsoft.com/office/officeart/2008/layout/VerticalCurvedList"/>
    <dgm:cxn modelId="{F4CF6949-F1AD-45DD-813A-052659A549BC}" type="presParOf" srcId="{FFEA698F-D1A1-4B0E-8D8D-961F4039EB2C}" destId="{6BFDDE39-8693-4B82-BFE7-5F7AD89F1278}" srcOrd="0" destOrd="0" presId="urn:microsoft.com/office/officeart/2008/layout/VerticalCurvedList"/>
    <dgm:cxn modelId="{5FDFB392-42AC-4E27-99A9-6F9F3C17AB4E}" type="presParOf" srcId="{F599DA72-37EE-451F-95BF-872858001A18}" destId="{86AD2BBD-9B27-43FB-BA0C-BC85E5EB8CAB}" srcOrd="3" destOrd="0" presId="urn:microsoft.com/office/officeart/2008/layout/VerticalCurvedList"/>
    <dgm:cxn modelId="{36311686-B84C-4BB8-B57D-DA1EF4514D34}" type="presParOf" srcId="{F599DA72-37EE-451F-95BF-872858001A18}" destId="{9F396969-052F-425B-A82C-A68D7CCA7B88}" srcOrd="4" destOrd="0" presId="urn:microsoft.com/office/officeart/2008/layout/VerticalCurvedList"/>
    <dgm:cxn modelId="{2FA6C412-7138-4519-A3FF-8E04353D9C57}" type="presParOf" srcId="{9F396969-052F-425B-A82C-A68D7CCA7B88}" destId="{C88B1BE5-4C3B-4C29-9578-2577E53AD917}" srcOrd="0" destOrd="0" presId="urn:microsoft.com/office/officeart/2008/layout/VerticalCurv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2FE5-D5E8-4FAF-8A96-7FE033EDE2BC}">
      <dsp:nvSpPr>
        <dsp:cNvPr id="0" name=""/>
        <dsp:cNvSpPr/>
      </dsp:nvSpPr>
      <dsp:spPr>
        <a:xfrm>
          <a:off x="-4998065" y="-771540"/>
          <a:ext cx="5997385" cy="5997385"/>
        </a:xfrm>
        <a:prstGeom prst="blockArc">
          <a:avLst>
            <a:gd name="adj1" fmla="val 18900000"/>
            <a:gd name="adj2" fmla="val 2700000"/>
            <a:gd name="adj3" fmla="val 360"/>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AE031F-A819-4CEF-884B-DB5ABA14FE56}">
      <dsp:nvSpPr>
        <dsp:cNvPr id="0" name=""/>
        <dsp:cNvSpPr/>
      </dsp:nvSpPr>
      <dsp:spPr>
        <a:xfrm>
          <a:off x="818812" y="636342"/>
          <a:ext cx="10284399" cy="1272505"/>
        </a:xfrm>
        <a:prstGeom prst="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0052" tIns="45720" rIns="45720" bIns="45720" numCol="1" spcCol="1270" anchor="ctr" anchorCtr="0">
          <a:noAutofit/>
        </a:bodyPr>
        <a:lstStyle/>
        <a:p>
          <a:pPr lvl="0" algn="l" defTabSz="800100">
            <a:lnSpc>
              <a:spcPct val="90000"/>
            </a:lnSpc>
            <a:spcBef>
              <a:spcPct val="0"/>
            </a:spcBef>
            <a:spcAft>
              <a:spcPct val="35000"/>
            </a:spcAft>
          </a:pPr>
          <a:r>
            <a:rPr lang="it-IT" sz="1800" b="1" kern="1200" dirty="0">
              <a:latin typeface="Georgia" panose="02040502050405020303" pitchFamily="18" charset="0"/>
            </a:rPr>
            <a:t>   </a:t>
          </a:r>
        </a:p>
        <a:p>
          <a:pPr lvl="0" algn="l" defTabSz="800100">
            <a:lnSpc>
              <a:spcPct val="90000"/>
            </a:lnSpc>
            <a:spcBef>
              <a:spcPct val="0"/>
            </a:spcBef>
            <a:spcAft>
              <a:spcPct val="35000"/>
            </a:spcAft>
          </a:pPr>
          <a:r>
            <a:rPr lang="it-IT" sz="1800" b="1" kern="1200" dirty="0">
              <a:latin typeface="Georgia" panose="02040502050405020303" pitchFamily="18" charset="0"/>
            </a:rPr>
            <a:t>   </a:t>
          </a:r>
          <a:r>
            <a:rPr lang="it-IT" sz="1600" b="1" kern="1200" dirty="0">
              <a:latin typeface="Georgia" panose="02040502050405020303" pitchFamily="18" charset="0"/>
            </a:rPr>
            <a:t>Bassa percentuale di adulti con un titolo di studio terziario</a:t>
          </a:r>
        </a:p>
        <a:p>
          <a:pPr lvl="0" algn="l" defTabSz="800100">
            <a:lnSpc>
              <a:spcPct val="90000"/>
            </a:lnSpc>
            <a:spcBef>
              <a:spcPct val="0"/>
            </a:spcBef>
            <a:spcAft>
              <a:spcPct val="35000"/>
            </a:spcAft>
          </a:pPr>
          <a:r>
            <a:rPr lang="it-IT" sz="1600" b="1" kern="1200" dirty="0">
              <a:latin typeface="Georgia" panose="02040502050405020303" pitchFamily="18" charset="0"/>
            </a:rPr>
            <a:t>  Skills mismatch tra istruzione e domanda di lavoro</a:t>
          </a:r>
        </a:p>
      </dsp:txBody>
      <dsp:txXfrm>
        <a:off x="818812" y="636342"/>
        <a:ext cx="10284399" cy="1272505"/>
      </dsp:txXfrm>
    </dsp:sp>
    <dsp:sp modelId="{6BFDDE39-8693-4B82-BFE7-5F7AD89F1278}">
      <dsp:nvSpPr>
        <dsp:cNvPr id="0" name=""/>
        <dsp:cNvSpPr/>
      </dsp:nvSpPr>
      <dsp:spPr>
        <a:xfrm>
          <a:off x="23496" y="477278"/>
          <a:ext cx="1590632" cy="159063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AD2BBD-9B27-43FB-BA0C-BC85E5EB8CAB}">
      <dsp:nvSpPr>
        <dsp:cNvPr id="0" name=""/>
        <dsp:cNvSpPr/>
      </dsp:nvSpPr>
      <dsp:spPr>
        <a:xfrm>
          <a:off x="818812" y="2545457"/>
          <a:ext cx="10284399" cy="1272505"/>
        </a:xfrm>
        <a:prstGeom prst="rect">
          <a:avLst/>
        </a:prstGeom>
        <a:gradFill rotWithShape="0">
          <a:gsLst>
            <a:gs pos="0">
              <a:schemeClr val="accent4">
                <a:hueOff val="18846482"/>
                <a:satOff val="-34615"/>
                <a:lumOff val="13138"/>
                <a:alphaOff val="0"/>
                <a:tint val="100000"/>
                <a:shade val="100000"/>
                <a:satMod val="129999"/>
              </a:schemeClr>
            </a:gs>
            <a:gs pos="100000">
              <a:schemeClr val="accent4">
                <a:hueOff val="18846482"/>
                <a:satOff val="-34615"/>
                <a:lumOff val="13138"/>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0052" tIns="40640" rIns="40640" bIns="40640" numCol="1" spcCol="1270" anchor="ctr" anchorCtr="0">
          <a:noAutofit/>
        </a:bodyPr>
        <a:lstStyle/>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Basso livello di spesa in R&amp;S, basso numero di ricercatori e perdita di talenti</a:t>
          </a:r>
        </a:p>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Ridotta domanda di innovazione</a:t>
          </a:r>
        </a:p>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Limitata integrazione dei risultati della ricerca nel sistema produttivo</a:t>
          </a:r>
        </a:p>
      </dsp:txBody>
      <dsp:txXfrm>
        <a:off x="818812" y="2545457"/>
        <a:ext cx="10284399" cy="1272505"/>
      </dsp:txXfrm>
    </dsp:sp>
    <dsp:sp modelId="{C88B1BE5-4C3B-4C29-9578-2577E53AD917}">
      <dsp:nvSpPr>
        <dsp:cNvPr id="0" name=""/>
        <dsp:cNvSpPr/>
      </dsp:nvSpPr>
      <dsp:spPr>
        <a:xfrm>
          <a:off x="23496" y="2386393"/>
          <a:ext cx="1590632" cy="1590632"/>
        </a:xfrm>
        <a:prstGeom prst="ellipse">
          <a:avLst/>
        </a:prstGeom>
        <a:solidFill>
          <a:schemeClr val="lt1">
            <a:hueOff val="0"/>
            <a:satOff val="0"/>
            <a:lumOff val="0"/>
            <a:alphaOff val="0"/>
          </a:schemeClr>
        </a:solidFill>
        <a:ln w="9525" cap="flat" cmpd="sng" algn="ctr">
          <a:solidFill>
            <a:schemeClr val="accent4">
              <a:hueOff val="18846482"/>
              <a:satOff val="-34615"/>
              <a:lumOff val="1313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2FE5-D5E8-4FAF-8A96-7FE033EDE2BC}">
      <dsp:nvSpPr>
        <dsp:cNvPr id="0" name=""/>
        <dsp:cNvSpPr/>
      </dsp:nvSpPr>
      <dsp:spPr>
        <a:xfrm>
          <a:off x="-4998065" y="-771540"/>
          <a:ext cx="5997385" cy="5997385"/>
        </a:xfrm>
        <a:prstGeom prst="blockArc">
          <a:avLst>
            <a:gd name="adj1" fmla="val 18900000"/>
            <a:gd name="adj2" fmla="val 2700000"/>
            <a:gd name="adj3" fmla="val 36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E031F-A819-4CEF-884B-DB5ABA14FE56}">
      <dsp:nvSpPr>
        <dsp:cNvPr id="0" name=""/>
        <dsp:cNvSpPr/>
      </dsp:nvSpPr>
      <dsp:spPr>
        <a:xfrm>
          <a:off x="818812" y="636342"/>
          <a:ext cx="10284399" cy="127250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0052" tIns="45720" rIns="45720" bIns="45720" numCol="1" spcCol="1270" anchor="ctr" anchorCtr="0">
          <a:noAutofit/>
        </a:bodyPr>
        <a:lstStyle/>
        <a:p>
          <a:pPr lvl="0" algn="l" defTabSz="800100">
            <a:lnSpc>
              <a:spcPct val="90000"/>
            </a:lnSpc>
            <a:spcBef>
              <a:spcPct val="0"/>
            </a:spcBef>
            <a:spcAft>
              <a:spcPct val="35000"/>
            </a:spcAft>
          </a:pPr>
          <a:r>
            <a:rPr lang="it-IT" sz="1800" b="1" kern="1200" dirty="0">
              <a:latin typeface="Georgia" panose="02040502050405020303" pitchFamily="18" charset="0"/>
            </a:rPr>
            <a:t>   </a:t>
          </a:r>
        </a:p>
        <a:p>
          <a:pPr lvl="0" algn="l" defTabSz="800100">
            <a:lnSpc>
              <a:spcPct val="90000"/>
            </a:lnSpc>
            <a:spcBef>
              <a:spcPct val="0"/>
            </a:spcBef>
            <a:spcAft>
              <a:spcPct val="35000"/>
            </a:spcAft>
          </a:pPr>
          <a:r>
            <a:rPr lang="it-IT" sz="1800" b="1" kern="1200" dirty="0">
              <a:latin typeface="Georgia" panose="02040502050405020303" pitchFamily="18" charset="0"/>
            </a:rPr>
            <a:t>  </a:t>
          </a:r>
          <a:r>
            <a:rPr lang="it-IT" sz="1600" b="1" kern="1200" dirty="0">
              <a:latin typeface="Georgia" panose="02040502050405020303" pitchFamily="18" charset="0"/>
            </a:rPr>
            <a:t>Bassa percentuale di adulti con un titolo di studio terziario</a:t>
          </a:r>
        </a:p>
        <a:p>
          <a:pPr lvl="0" algn="l" defTabSz="800100">
            <a:lnSpc>
              <a:spcPct val="90000"/>
            </a:lnSpc>
            <a:spcBef>
              <a:spcPct val="0"/>
            </a:spcBef>
            <a:spcAft>
              <a:spcPct val="35000"/>
            </a:spcAft>
          </a:pPr>
          <a:r>
            <a:rPr lang="it-IT" sz="1600" b="1" kern="1200" dirty="0">
              <a:latin typeface="Georgia" panose="02040502050405020303" pitchFamily="18" charset="0"/>
            </a:rPr>
            <a:t>  Skills mismatch tra istruzione e domanda di lavoro</a:t>
          </a:r>
        </a:p>
        <a:p>
          <a:pPr lvl="0" algn="l" defTabSz="800100">
            <a:lnSpc>
              <a:spcPct val="90000"/>
            </a:lnSpc>
            <a:spcBef>
              <a:spcPct val="0"/>
            </a:spcBef>
            <a:spcAft>
              <a:spcPct val="35000"/>
            </a:spcAft>
          </a:pPr>
          <a:endParaRPr lang="it-IT" sz="1600" b="1" kern="1200" dirty="0">
            <a:latin typeface="Georgia" panose="02040502050405020303" pitchFamily="18" charset="0"/>
          </a:endParaRPr>
        </a:p>
      </dsp:txBody>
      <dsp:txXfrm>
        <a:off x="818812" y="636342"/>
        <a:ext cx="10284399" cy="1272505"/>
      </dsp:txXfrm>
    </dsp:sp>
    <dsp:sp modelId="{6BFDDE39-8693-4B82-BFE7-5F7AD89F1278}">
      <dsp:nvSpPr>
        <dsp:cNvPr id="0" name=""/>
        <dsp:cNvSpPr/>
      </dsp:nvSpPr>
      <dsp:spPr>
        <a:xfrm>
          <a:off x="23496" y="477278"/>
          <a:ext cx="1590632" cy="159063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D2BBD-9B27-43FB-BA0C-BC85E5EB8CAB}">
      <dsp:nvSpPr>
        <dsp:cNvPr id="0" name=""/>
        <dsp:cNvSpPr/>
      </dsp:nvSpPr>
      <dsp:spPr>
        <a:xfrm>
          <a:off x="818812" y="2545457"/>
          <a:ext cx="10284399" cy="1272505"/>
        </a:xfrm>
        <a:prstGeom prst="rect">
          <a:avLst/>
        </a:prstGeom>
        <a:solidFill>
          <a:schemeClr val="accent4">
            <a:hueOff val="18846482"/>
            <a:satOff val="-34615"/>
            <a:lumOff val="1313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0052" tIns="40640" rIns="40640" bIns="40640" numCol="1" spcCol="1270" anchor="ctr" anchorCtr="0">
          <a:noAutofit/>
        </a:bodyPr>
        <a:lstStyle/>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Basso livello di spesa in R&amp;S, basso numero di ricercatori e perdita di talenti</a:t>
          </a:r>
        </a:p>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Ridotta domanda di innovazione</a:t>
          </a:r>
        </a:p>
        <a:p>
          <a:pPr lvl="0" algn="l" defTabSz="711200">
            <a:lnSpc>
              <a:spcPct val="90000"/>
            </a:lnSpc>
            <a:spcBef>
              <a:spcPct val="0"/>
            </a:spcBef>
            <a:spcAft>
              <a:spcPct val="35000"/>
            </a:spcAft>
            <a:buFont typeface="Wingdings" panose="05000000000000000000" pitchFamily="2" charset="2"/>
            <a:buChar char="§"/>
          </a:pPr>
          <a:r>
            <a:rPr lang="it-IT" sz="1600" b="1" kern="1200" dirty="0">
              <a:latin typeface="Georgia" panose="02040502050405020303" pitchFamily="18" charset="0"/>
            </a:rPr>
            <a:t>Limitata integrazione dei risultati della ricerca nel sistema produttivo</a:t>
          </a:r>
        </a:p>
      </dsp:txBody>
      <dsp:txXfrm>
        <a:off x="818812" y="2545457"/>
        <a:ext cx="10284399" cy="1272505"/>
      </dsp:txXfrm>
    </dsp:sp>
    <dsp:sp modelId="{C88B1BE5-4C3B-4C29-9578-2577E53AD917}">
      <dsp:nvSpPr>
        <dsp:cNvPr id="0" name=""/>
        <dsp:cNvSpPr/>
      </dsp:nvSpPr>
      <dsp:spPr>
        <a:xfrm>
          <a:off x="23496" y="2386393"/>
          <a:ext cx="1590632" cy="1590632"/>
        </a:xfrm>
        <a:prstGeom prst="ellipse">
          <a:avLst/>
        </a:prstGeom>
        <a:solidFill>
          <a:schemeClr val="lt1">
            <a:hueOff val="0"/>
            <a:satOff val="0"/>
            <a:lumOff val="0"/>
            <a:alphaOff val="0"/>
          </a:schemeClr>
        </a:solidFill>
        <a:ln w="25400" cap="flat" cmpd="sng" algn="ctr">
          <a:solidFill>
            <a:schemeClr val="accent4">
              <a:hueOff val="18846482"/>
              <a:satOff val="-34615"/>
              <a:lumOff val="1313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1143000" y="685800"/>
            <a:ext cx="4572000" cy="3429000"/>
          </a:xfrm>
          <a:prstGeom prst="rect">
            <a:avLst/>
          </a:prstGeom>
        </p:spPr>
        <p:txBody>
          <a:bodyPr/>
          <a:lstStyle/>
          <a:p>
            <a:endParaRPr/>
          </a:p>
        </p:txBody>
      </p:sp>
      <p:sp>
        <p:nvSpPr>
          <p:cNvPr id="106" name="Shape 1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3859555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A530D-631F-4981-98F0-E6C07C67E1A3}" type="slidenum">
              <a:rPr lang="it-IT" smtClean="0"/>
              <a:t>1</a:t>
            </a:fld>
            <a:endParaRPr lang="it-IT" dirty="0"/>
          </a:p>
        </p:txBody>
      </p:sp>
    </p:spTree>
    <p:extLst>
      <p:ext uri="{BB962C8B-B14F-4D97-AF65-F5344CB8AC3E}">
        <p14:creationId xmlns:p14="http://schemas.microsoft.com/office/powerpoint/2010/main" val="102315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40873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ntent and Image">
    <p:spTree>
      <p:nvGrpSpPr>
        <p:cNvPr id="1" name=""/>
        <p:cNvGrpSpPr/>
        <p:nvPr/>
      </p:nvGrpSpPr>
      <p:grpSpPr>
        <a:xfrm>
          <a:off x="0" y="0"/>
          <a:ext cx="0" cy="0"/>
          <a:chOff x="0" y="0"/>
          <a:chExt cx="0" cy="0"/>
        </a:xfrm>
      </p:grpSpPr>
      <p:sp>
        <p:nvSpPr>
          <p:cNvPr id="67" name="Titolo Testo"/>
          <p:cNvSpPr txBox="1">
            <a:spLocks noGrp="1"/>
          </p:cNvSpPr>
          <p:nvPr>
            <p:ph type="title"/>
          </p:nvPr>
        </p:nvSpPr>
        <p:spPr>
          <a:xfrm>
            <a:off x="442912" y="431999"/>
            <a:ext cx="5317809" cy="1387276"/>
          </a:xfrm>
          <a:prstGeom prst="rect">
            <a:avLst/>
          </a:prstGeom>
        </p:spPr>
        <p:txBody>
          <a:bodyPr/>
          <a:lstStyle/>
          <a:p>
            <a:r>
              <a:t>Titolo Testo</a:t>
            </a:r>
          </a:p>
        </p:txBody>
      </p:sp>
      <p:sp>
        <p:nvSpPr>
          <p:cNvPr id="68" name="Corpo livello uno…"/>
          <p:cNvSpPr txBox="1">
            <a:spLocks noGrp="1"/>
          </p:cNvSpPr>
          <p:nvPr>
            <p:ph type="body" sz="half" idx="1"/>
          </p:nvPr>
        </p:nvSpPr>
        <p:spPr>
          <a:xfrm>
            <a:off x="442912" y="2103438"/>
            <a:ext cx="5317809" cy="4068762"/>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9" name="Picture Placeholder 2"/>
          <p:cNvSpPr>
            <a:spLocks noGrp="1"/>
          </p:cNvSpPr>
          <p:nvPr>
            <p:ph type="pic" idx="13"/>
          </p:nvPr>
        </p:nvSpPr>
        <p:spPr>
          <a:xfrm>
            <a:off x="6096000" y="-130630"/>
            <a:ext cx="6096000" cy="6858001"/>
          </a:xfrm>
          <a:prstGeom prst="rect">
            <a:avLst/>
          </a:prstGeom>
        </p:spPr>
        <p:txBody>
          <a:bodyPr lIns="91439" tIns="45719" rIns="91439" bIns="45719"/>
          <a:lstStyle/>
          <a:p>
            <a:endParaRPr/>
          </a:p>
        </p:txBody>
      </p:sp>
      <p:sp>
        <p:nvSpPr>
          <p:cNvPr id="7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and Image 0">
    <p:spTree>
      <p:nvGrpSpPr>
        <p:cNvPr id="1" name=""/>
        <p:cNvGrpSpPr/>
        <p:nvPr/>
      </p:nvGrpSpPr>
      <p:grpSpPr>
        <a:xfrm>
          <a:off x="0" y="0"/>
          <a:ext cx="0" cy="0"/>
          <a:chOff x="0" y="0"/>
          <a:chExt cx="0" cy="0"/>
        </a:xfrm>
      </p:grpSpPr>
      <p:sp>
        <p:nvSpPr>
          <p:cNvPr id="77" name="Titolo Testo"/>
          <p:cNvSpPr txBox="1">
            <a:spLocks noGrp="1"/>
          </p:cNvSpPr>
          <p:nvPr>
            <p:ph type="title"/>
          </p:nvPr>
        </p:nvSpPr>
        <p:spPr>
          <a:xfrm>
            <a:off x="442912" y="431999"/>
            <a:ext cx="5317809" cy="1387276"/>
          </a:xfrm>
          <a:prstGeom prst="rect">
            <a:avLst/>
          </a:prstGeom>
        </p:spPr>
        <p:txBody>
          <a:bodyPr/>
          <a:lstStyle/>
          <a:p>
            <a:r>
              <a:t>Titolo Testo</a:t>
            </a:r>
          </a:p>
        </p:txBody>
      </p:sp>
      <p:sp>
        <p:nvSpPr>
          <p:cNvPr id="78" name="Corpo livello uno…"/>
          <p:cNvSpPr txBox="1">
            <a:spLocks noGrp="1"/>
          </p:cNvSpPr>
          <p:nvPr>
            <p:ph type="body" sz="half" idx="1"/>
          </p:nvPr>
        </p:nvSpPr>
        <p:spPr>
          <a:xfrm>
            <a:off x="442912" y="2103438"/>
            <a:ext cx="5317809" cy="4068762"/>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79" name="Picture Placeholder 2"/>
          <p:cNvSpPr>
            <a:spLocks noGrp="1"/>
          </p:cNvSpPr>
          <p:nvPr>
            <p:ph type="pic" idx="13"/>
          </p:nvPr>
        </p:nvSpPr>
        <p:spPr>
          <a:xfrm>
            <a:off x="6096000" y="-130630"/>
            <a:ext cx="6096000" cy="6858001"/>
          </a:xfrm>
          <a:prstGeom prst="rect">
            <a:avLst/>
          </a:prstGeom>
        </p:spPr>
        <p:txBody>
          <a:bodyPr lIns="91439" tIns="45719" rIns="91439" bIns="45719"/>
          <a:lstStyle/>
          <a:p>
            <a:endParaRPr/>
          </a:p>
        </p:txBody>
      </p:sp>
      <p:sp>
        <p:nvSpPr>
          <p:cNvPr id="8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98" name="Titolo Testo"/>
          <p:cNvSpPr txBox="1">
            <a:spLocks noGrp="1"/>
          </p:cNvSpPr>
          <p:nvPr>
            <p:ph type="title"/>
          </p:nvPr>
        </p:nvSpPr>
        <p:spPr>
          <a:prstGeom prst="rect">
            <a:avLst/>
          </a:prstGeom>
        </p:spPr>
        <p:txBody>
          <a:bodyPr/>
          <a:lstStyle/>
          <a:p>
            <a:r>
              <a:t>Titolo Testo</a:t>
            </a: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dirty="0"/>
          </a:p>
        </p:txBody>
      </p:sp>
      <p:sp>
        <p:nvSpPr>
          <p:cNvPr id="7" name="Freeform: Shape 7">
            <a:extLst>
              <a:ext uri="{FF2B5EF4-FFF2-40B4-BE49-F238E27FC236}">
                <a16:creationId xmlns:a16="http://schemas.microsoft.com/office/drawing/2014/main" xmlns=""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 name="Subtitle 2">
            <a:extLst>
              <a:ext uri="{FF2B5EF4-FFF2-40B4-BE49-F238E27FC236}">
                <a16:creationId xmlns:a16="http://schemas.microsoft.com/office/drawing/2014/main" xmlns=""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dirty="0"/>
              <a:t>[Presentation title]</a:t>
            </a:r>
            <a:endParaRPr lang="en-GB" dirty="0"/>
          </a:p>
        </p:txBody>
      </p:sp>
    </p:spTree>
    <p:extLst>
      <p:ext uri="{BB962C8B-B14F-4D97-AF65-F5344CB8AC3E}">
        <p14:creationId xmlns:p14="http://schemas.microsoft.com/office/powerpoint/2010/main" val="3462574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6" name="Group 3"/>
          <p:cNvGrpSpPr/>
          <p:nvPr/>
        </p:nvGrpSpPr>
        <p:grpSpPr>
          <a:xfrm>
            <a:off x="-1" y="0"/>
            <a:ext cx="2297909" cy="6858001"/>
            <a:chOff x="0" y="0"/>
            <a:chExt cx="2297907" cy="6858000"/>
          </a:xfrm>
        </p:grpSpPr>
        <p:sp>
          <p:nvSpPr>
            <p:cNvPr id="2" name="Rectangle 5"/>
            <p:cNvSpPr/>
            <p:nvPr/>
          </p:nvSpPr>
          <p:spPr>
            <a:xfrm>
              <a:off x="1209674" y="4763"/>
              <a:ext cx="23814" cy="2181225"/>
            </a:xfrm>
            <a:prstGeom prst="rect">
              <a:avLst/>
            </a:pr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 name="Freeform 6"/>
            <p:cNvSpPr/>
            <p:nvPr/>
          </p:nvSpPr>
          <p:spPr>
            <a:xfrm>
              <a:off x="1128712" y="217646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 name="Freeform 7"/>
            <p:cNvSpPr/>
            <p:nvPr/>
          </p:nvSpPr>
          <p:spPr>
            <a:xfrm>
              <a:off x="1123949" y="4021137"/>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 name="Rectangle 8"/>
            <p:cNvSpPr/>
            <p:nvPr/>
          </p:nvSpPr>
          <p:spPr>
            <a:xfrm>
              <a:off x="414337" y="9525"/>
              <a:ext cx="28576" cy="4481513"/>
            </a:xfrm>
            <a:prstGeom prst="rect">
              <a:avLst/>
            </a:pr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6" name="Freeform 9"/>
            <p:cNvSpPr/>
            <p:nvPr/>
          </p:nvSpPr>
          <p:spPr>
            <a:xfrm>
              <a:off x="333374"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7" name="Freeform 10"/>
            <p:cNvSpPr/>
            <p:nvPr/>
          </p:nvSpPr>
          <p:spPr>
            <a:xfrm>
              <a:off x="190499" y="9525"/>
              <a:ext cx="152401"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3"/>
                  </a:lnTo>
                  <a:lnTo>
                    <a:pt x="18225" y="14350"/>
                  </a:lnTo>
                  <a:lnTo>
                    <a:pt x="18225" y="0"/>
                  </a:lnTo>
                  <a:lnTo>
                    <a:pt x="21600" y="0"/>
                  </a:lnTo>
                  <a:lnTo>
                    <a:pt x="21600" y="14463"/>
                  </a:lnTo>
                  <a:lnTo>
                    <a:pt x="3375"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8" name="Freeform 11"/>
            <p:cNvSpPr/>
            <p:nvPr/>
          </p:nvSpPr>
          <p:spPr>
            <a:xfrm>
              <a:off x="1290637" y="14288"/>
              <a:ext cx="376240" cy="1801814"/>
            </a:xfrm>
            <a:custGeom>
              <a:avLst/>
              <a:gdLst/>
              <a:ahLst/>
              <a:cxnLst>
                <a:cxn ang="0">
                  <a:pos x="wd2" y="hd2"/>
                </a:cxn>
                <a:cxn ang="5400000">
                  <a:pos x="wd2" y="hd2"/>
                </a:cxn>
                <a:cxn ang="10800000">
                  <a:pos x="wd2" y="hd2"/>
                </a:cxn>
                <a:cxn ang="16200000">
                  <a:pos x="wd2" y="hd2"/>
                </a:cxn>
              </a:cxnLst>
              <a:rect l="0" t="0" r="r" b="b"/>
              <a:pathLst>
                <a:path w="21600" h="21600" extrusionOk="0">
                  <a:moveTo>
                    <a:pt x="20233" y="21600"/>
                  </a:moveTo>
                  <a:lnTo>
                    <a:pt x="0" y="11799"/>
                  </a:lnTo>
                  <a:lnTo>
                    <a:pt x="0" y="0"/>
                  </a:lnTo>
                  <a:lnTo>
                    <a:pt x="1641" y="0"/>
                  </a:lnTo>
                  <a:lnTo>
                    <a:pt x="1641" y="11742"/>
                  </a:lnTo>
                  <a:lnTo>
                    <a:pt x="21600" y="21486"/>
                  </a:lnTo>
                  <a:lnTo>
                    <a:pt x="20233"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9" name="Freeform 12"/>
            <p:cNvSpPr/>
            <p:nvPr/>
          </p:nvSpPr>
          <p:spPr>
            <a:xfrm>
              <a:off x="1600199" y="1801813"/>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0" name="Freeform 13"/>
            <p:cNvSpPr/>
            <p:nvPr/>
          </p:nvSpPr>
          <p:spPr>
            <a:xfrm>
              <a:off x="1381124" y="9525"/>
              <a:ext cx="371476" cy="1425576"/>
            </a:xfrm>
            <a:custGeom>
              <a:avLst/>
              <a:gdLst/>
              <a:ahLst/>
              <a:cxnLst>
                <a:cxn ang="0">
                  <a:pos x="wd2" y="hd2"/>
                </a:cxn>
                <a:cxn ang="5400000">
                  <a:pos x="wd2" y="hd2"/>
                </a:cxn>
                <a:cxn ang="10800000">
                  <a:pos x="wd2" y="hd2"/>
                </a:cxn>
                <a:cxn ang="16200000">
                  <a:pos x="wd2" y="hd2"/>
                </a:cxn>
              </a:cxnLst>
              <a:rect l="0" t="0" r="r" b="b"/>
              <a:pathLst>
                <a:path w="21600" h="21600" extrusionOk="0">
                  <a:moveTo>
                    <a:pt x="20215" y="21600"/>
                  </a:moveTo>
                  <a:lnTo>
                    <a:pt x="0" y="9212"/>
                  </a:lnTo>
                  <a:lnTo>
                    <a:pt x="0" y="0"/>
                  </a:lnTo>
                  <a:lnTo>
                    <a:pt x="1385" y="0"/>
                  </a:lnTo>
                  <a:lnTo>
                    <a:pt x="1385" y="9140"/>
                  </a:lnTo>
                  <a:lnTo>
                    <a:pt x="21600" y="21456"/>
                  </a:lnTo>
                  <a:lnTo>
                    <a:pt x="20215"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1" name="Freeform 14"/>
            <p:cNvSpPr/>
            <p:nvPr/>
          </p:nvSpPr>
          <p:spPr>
            <a:xfrm>
              <a:off x="1643062" y="0"/>
              <a:ext cx="152401" cy="912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2" name="Freeform 15"/>
            <p:cNvSpPr/>
            <p:nvPr/>
          </p:nvSpPr>
          <p:spPr>
            <a:xfrm>
              <a:off x="1685924" y="1420813"/>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3" name="Freeform 16"/>
            <p:cNvSpPr/>
            <p:nvPr/>
          </p:nvSpPr>
          <p:spPr>
            <a:xfrm>
              <a:off x="1685924" y="90328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4" name="Freeform 17"/>
            <p:cNvSpPr/>
            <p:nvPr/>
          </p:nvSpPr>
          <p:spPr>
            <a:xfrm>
              <a:off x="1743074" y="4763"/>
              <a:ext cx="419102" cy="522289"/>
            </a:xfrm>
            <a:custGeom>
              <a:avLst/>
              <a:gdLst/>
              <a:ahLst/>
              <a:cxnLst>
                <a:cxn ang="0">
                  <a:pos x="wd2" y="hd2"/>
                </a:cxn>
                <a:cxn ang="5400000">
                  <a:pos x="wd2" y="hd2"/>
                </a:cxn>
                <a:cxn ang="10800000">
                  <a:pos x="wd2" y="hd2"/>
                </a:cxn>
                <a:cxn ang="16200000">
                  <a:pos x="wd2" y="hd2"/>
                </a:cxn>
              </a:cxnLst>
              <a:rect l="0" t="0" r="r" b="b"/>
              <a:pathLst>
                <a:path w="21600" h="21600" extrusionOk="0">
                  <a:moveTo>
                    <a:pt x="20618" y="21600"/>
                  </a:moveTo>
                  <a:lnTo>
                    <a:pt x="3682" y="7878"/>
                  </a:lnTo>
                  <a:lnTo>
                    <a:pt x="0" y="394"/>
                  </a:lnTo>
                  <a:lnTo>
                    <a:pt x="1227" y="0"/>
                  </a:lnTo>
                  <a:lnTo>
                    <a:pt x="4909" y="7288"/>
                  </a:lnTo>
                  <a:lnTo>
                    <a:pt x="21600" y="20812"/>
                  </a:lnTo>
                  <a:lnTo>
                    <a:pt x="20618"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5" name="Freeform 18"/>
            <p:cNvSpPr/>
            <p:nvPr/>
          </p:nvSpPr>
          <p:spPr>
            <a:xfrm>
              <a:off x="2126456" y="488950"/>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6" name="Freeform 19"/>
            <p:cNvSpPr/>
            <p:nvPr/>
          </p:nvSpPr>
          <p:spPr>
            <a:xfrm>
              <a:off x="952499" y="4763"/>
              <a:ext cx="152401"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600"/>
                  </a:lnTo>
                  <a:lnTo>
                    <a:pt x="0" y="7137"/>
                  </a:lnTo>
                  <a:lnTo>
                    <a:pt x="18225" y="0"/>
                  </a:lnTo>
                  <a:lnTo>
                    <a:pt x="21600" y="227"/>
                  </a:lnTo>
                  <a:lnTo>
                    <a:pt x="3375" y="7250"/>
                  </a:lnTo>
                  <a:lnTo>
                    <a:pt x="3375"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7" name="Freeform 20"/>
            <p:cNvSpPr/>
            <p:nvPr/>
          </p:nvSpPr>
          <p:spPr>
            <a:xfrm>
              <a:off x="866774" y="90328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6480"/>
                    <a:pt x="2160" y="10800"/>
                  </a:cubicBezTo>
                  <a:cubicBezTo>
                    <a:pt x="2160" y="15660"/>
                    <a:pt x="5940" y="19440"/>
                    <a:pt x="10800" y="19440"/>
                  </a:cubicBezTo>
                  <a:cubicBezTo>
                    <a:pt x="15660" y="19440"/>
                    <a:pt x="19440" y="15660"/>
                    <a:pt x="19440" y="10800"/>
                  </a:cubicBezTo>
                  <a:cubicBezTo>
                    <a:pt x="19440" y="648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8" name="Freeform 21"/>
            <p:cNvSpPr/>
            <p:nvPr/>
          </p:nvSpPr>
          <p:spPr>
            <a:xfrm>
              <a:off x="890587" y="1554163"/>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19" name="Freeform 22"/>
            <p:cNvSpPr/>
            <p:nvPr/>
          </p:nvSpPr>
          <p:spPr>
            <a:xfrm>
              <a:off x="738187" y="5622924"/>
              <a:ext cx="338139"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775" y="21600"/>
                  </a:lnTo>
                  <a:lnTo>
                    <a:pt x="19775" y="13084"/>
                  </a:lnTo>
                  <a:lnTo>
                    <a:pt x="0" y="169"/>
                  </a:lnTo>
                  <a:lnTo>
                    <a:pt x="1217" y="0"/>
                  </a:lnTo>
                  <a:lnTo>
                    <a:pt x="21600" y="12999"/>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0" name="Freeform 23"/>
            <p:cNvSpPr/>
            <p:nvPr/>
          </p:nvSpPr>
          <p:spPr>
            <a:xfrm>
              <a:off x="647699" y="5480049"/>
              <a:ext cx="157164" cy="157164"/>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7018"/>
                    <a:pt x="0" y="11127"/>
                  </a:cubicBezTo>
                  <a:cubicBezTo>
                    <a:pt x="0" y="5236"/>
                    <a:pt x="5236" y="0"/>
                    <a:pt x="11127" y="0"/>
                  </a:cubicBezTo>
                  <a:cubicBezTo>
                    <a:pt x="17018" y="0"/>
                    <a:pt x="21600" y="5236"/>
                    <a:pt x="21600" y="11127"/>
                  </a:cubicBezTo>
                  <a:cubicBezTo>
                    <a:pt x="21600" y="17018"/>
                    <a:pt x="17018" y="21600"/>
                    <a:pt x="11127" y="21600"/>
                  </a:cubicBezTo>
                  <a:close/>
                  <a:moveTo>
                    <a:pt x="11127" y="2618"/>
                  </a:moveTo>
                  <a:cubicBezTo>
                    <a:pt x="6545" y="2618"/>
                    <a:pt x="2618" y="6545"/>
                    <a:pt x="2618" y="11127"/>
                  </a:cubicBezTo>
                  <a:cubicBezTo>
                    <a:pt x="2618" y="15709"/>
                    <a:pt x="6545" y="18982"/>
                    <a:pt x="11127" y="18982"/>
                  </a:cubicBezTo>
                  <a:cubicBezTo>
                    <a:pt x="15055" y="18982"/>
                    <a:pt x="18982" y="15709"/>
                    <a:pt x="18982" y="11127"/>
                  </a:cubicBezTo>
                  <a:cubicBezTo>
                    <a:pt x="18982" y="6545"/>
                    <a:pt x="15055" y="2618"/>
                    <a:pt x="11127" y="2618"/>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1" name="Freeform 24"/>
            <p:cNvSpPr/>
            <p:nvPr/>
          </p:nvSpPr>
          <p:spPr>
            <a:xfrm>
              <a:off x="66674" y="90328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6480"/>
                    <a:pt x="2160" y="10800"/>
                  </a:cubicBezTo>
                  <a:cubicBezTo>
                    <a:pt x="2160" y="15660"/>
                    <a:pt x="6480" y="19440"/>
                    <a:pt x="10800" y="19440"/>
                  </a:cubicBezTo>
                  <a:cubicBezTo>
                    <a:pt x="15660" y="19440"/>
                    <a:pt x="19440" y="15660"/>
                    <a:pt x="19440" y="10800"/>
                  </a:cubicBezTo>
                  <a:cubicBezTo>
                    <a:pt x="19440" y="648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2" name="Freeform 25"/>
            <p:cNvSpPr/>
            <p:nvPr/>
          </p:nvSpPr>
          <p:spPr>
            <a:xfrm>
              <a:off x="-1" y="3897312"/>
              <a:ext cx="133351" cy="266701"/>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lnTo>
                    <a:pt x="0" y="771"/>
                  </a:lnTo>
                  <a:lnTo>
                    <a:pt x="3086" y="0"/>
                  </a:lnTo>
                  <a:lnTo>
                    <a:pt x="21600" y="20829"/>
                  </a:lnTo>
                  <a:lnTo>
                    <a:pt x="17743"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3" name="Freeform 26"/>
            <p:cNvSpPr/>
            <p:nvPr/>
          </p:nvSpPr>
          <p:spPr>
            <a:xfrm>
              <a:off x="66674" y="414972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4" name="Freeform 27"/>
            <p:cNvSpPr/>
            <p:nvPr/>
          </p:nvSpPr>
          <p:spPr>
            <a:xfrm>
              <a:off x="-1" y="1644650"/>
              <a:ext cx="133351" cy="269876"/>
            </a:xfrm>
            <a:custGeom>
              <a:avLst/>
              <a:gdLst/>
              <a:ahLst/>
              <a:cxnLst>
                <a:cxn ang="0">
                  <a:pos x="wd2" y="hd2"/>
                </a:cxn>
                <a:cxn ang="5400000">
                  <a:pos x="wd2" y="hd2"/>
                </a:cxn>
                <a:cxn ang="10800000">
                  <a:pos x="wd2" y="hd2"/>
                </a:cxn>
                <a:cxn ang="16200000">
                  <a:pos x="wd2" y="hd2"/>
                </a:cxn>
              </a:cxnLst>
              <a:rect l="0" t="0" r="r" b="b"/>
              <a:pathLst>
                <a:path w="21600" h="21600" extrusionOk="0">
                  <a:moveTo>
                    <a:pt x="3086" y="21600"/>
                  </a:moveTo>
                  <a:lnTo>
                    <a:pt x="0" y="20838"/>
                  </a:lnTo>
                  <a:lnTo>
                    <a:pt x="17743" y="0"/>
                  </a:lnTo>
                  <a:lnTo>
                    <a:pt x="21600" y="762"/>
                  </a:lnTo>
                  <a:lnTo>
                    <a:pt x="3086"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5" name="Freeform 28"/>
            <p:cNvSpPr/>
            <p:nvPr/>
          </p:nvSpPr>
          <p:spPr>
            <a:xfrm>
              <a:off x="66674" y="146843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6" name="Freeform 29"/>
            <p:cNvSpPr/>
            <p:nvPr/>
          </p:nvSpPr>
          <p:spPr>
            <a:xfrm>
              <a:off x="695324" y="4763"/>
              <a:ext cx="309564" cy="15589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606" y="21600"/>
                  </a:lnTo>
                  <a:lnTo>
                    <a:pt x="19606" y="17707"/>
                  </a:lnTo>
                  <a:lnTo>
                    <a:pt x="0" y="13835"/>
                  </a:lnTo>
                  <a:lnTo>
                    <a:pt x="0" y="0"/>
                  </a:lnTo>
                  <a:lnTo>
                    <a:pt x="1994" y="0"/>
                  </a:lnTo>
                  <a:lnTo>
                    <a:pt x="1994" y="13703"/>
                  </a:lnTo>
                  <a:lnTo>
                    <a:pt x="21600" y="17509"/>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7" name="Freeform 30"/>
            <p:cNvSpPr/>
            <p:nvPr/>
          </p:nvSpPr>
          <p:spPr>
            <a:xfrm>
              <a:off x="57149" y="48815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8" name="Freeform 31"/>
            <p:cNvSpPr/>
            <p:nvPr/>
          </p:nvSpPr>
          <p:spPr>
            <a:xfrm>
              <a:off x="138112" y="5060949"/>
              <a:ext cx="304801" cy="177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13" y="21600"/>
                  </a:lnTo>
                  <a:lnTo>
                    <a:pt x="19913" y="6943"/>
                  </a:lnTo>
                  <a:lnTo>
                    <a:pt x="0" y="3529"/>
                  </a:lnTo>
                  <a:lnTo>
                    <a:pt x="0" y="0"/>
                  </a:lnTo>
                  <a:lnTo>
                    <a:pt x="1687" y="0"/>
                  </a:lnTo>
                  <a:lnTo>
                    <a:pt x="1687" y="3414"/>
                  </a:lnTo>
                  <a:lnTo>
                    <a:pt x="21600" y="6827"/>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29" name="Freeform 32"/>
            <p:cNvSpPr/>
            <p:nvPr/>
          </p:nvSpPr>
          <p:spPr>
            <a:xfrm>
              <a:off x="561974" y="64309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0" name="Rectangle 33"/>
            <p:cNvSpPr/>
            <p:nvPr/>
          </p:nvSpPr>
          <p:spPr>
            <a:xfrm>
              <a:off x="642937" y="6610349"/>
              <a:ext cx="23814" cy="242888"/>
            </a:xfrm>
            <a:prstGeom prst="rect">
              <a:avLst/>
            </a:pr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1" name="Freeform 34"/>
            <p:cNvSpPr/>
            <p:nvPr/>
          </p:nvSpPr>
          <p:spPr>
            <a:xfrm>
              <a:off x="76199" y="64309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2" name="Freeform 35"/>
            <p:cNvSpPr/>
            <p:nvPr/>
          </p:nvSpPr>
          <p:spPr>
            <a:xfrm>
              <a:off x="-1" y="5978524"/>
              <a:ext cx="190501" cy="4619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900" y="21600"/>
                  </a:lnTo>
                  <a:lnTo>
                    <a:pt x="18900" y="8462"/>
                  </a:lnTo>
                  <a:lnTo>
                    <a:pt x="0" y="668"/>
                  </a:lnTo>
                  <a:lnTo>
                    <a:pt x="2160" y="0"/>
                  </a:lnTo>
                  <a:lnTo>
                    <a:pt x="21600" y="8016"/>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3" name="Freeform 36"/>
            <p:cNvSpPr/>
            <p:nvPr/>
          </p:nvSpPr>
          <p:spPr>
            <a:xfrm>
              <a:off x="1014412" y="1801813"/>
              <a:ext cx="214314" cy="755650"/>
            </a:xfrm>
            <a:custGeom>
              <a:avLst/>
              <a:gdLst/>
              <a:ahLst/>
              <a:cxnLst>
                <a:cxn ang="0">
                  <a:pos x="wd2" y="hd2"/>
                </a:cxn>
                <a:cxn ang="5400000">
                  <a:pos x="wd2" y="hd2"/>
                </a:cxn>
                <a:cxn ang="10800000">
                  <a:pos x="wd2" y="hd2"/>
                </a:cxn>
                <a:cxn ang="16200000">
                  <a:pos x="wd2" y="hd2"/>
                </a:cxn>
              </a:cxnLst>
              <a:rect l="0" t="0" r="r" b="b"/>
              <a:pathLst>
                <a:path w="21600" h="21600" extrusionOk="0">
                  <a:moveTo>
                    <a:pt x="1920" y="21600"/>
                  </a:moveTo>
                  <a:lnTo>
                    <a:pt x="0" y="21600"/>
                  </a:lnTo>
                  <a:lnTo>
                    <a:pt x="0" y="5808"/>
                  </a:lnTo>
                  <a:lnTo>
                    <a:pt x="20160" y="0"/>
                  </a:lnTo>
                  <a:lnTo>
                    <a:pt x="21600" y="408"/>
                  </a:lnTo>
                  <a:lnTo>
                    <a:pt x="1920" y="5945"/>
                  </a:lnTo>
                  <a:lnTo>
                    <a:pt x="192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4" name="Freeform 37"/>
            <p:cNvSpPr/>
            <p:nvPr/>
          </p:nvSpPr>
          <p:spPr>
            <a:xfrm>
              <a:off x="938212" y="2547937"/>
              <a:ext cx="166689" cy="160339"/>
            </a:xfrm>
            <a:custGeom>
              <a:avLst/>
              <a:gdLst/>
              <a:ahLst/>
              <a:cxnLst>
                <a:cxn ang="0">
                  <a:pos x="wd2" y="hd2"/>
                </a:cxn>
                <a:cxn ang="5400000">
                  <a:pos x="wd2" y="hd2"/>
                </a:cxn>
                <a:cxn ang="10800000">
                  <a:pos x="wd2" y="hd2"/>
                </a:cxn>
                <a:cxn ang="16200000">
                  <a:pos x="wd2" y="hd2"/>
                </a:cxn>
              </a:cxnLst>
              <a:rect l="0" t="0" r="r" b="b"/>
              <a:pathLst>
                <a:path w="21600" h="21600" extrusionOk="0">
                  <a:moveTo>
                    <a:pt x="11109" y="21600"/>
                  </a:moveTo>
                  <a:cubicBezTo>
                    <a:pt x="4937" y="21600"/>
                    <a:pt x="0" y="16518"/>
                    <a:pt x="0" y="10800"/>
                  </a:cubicBezTo>
                  <a:cubicBezTo>
                    <a:pt x="0" y="4447"/>
                    <a:pt x="4937" y="0"/>
                    <a:pt x="11109" y="0"/>
                  </a:cubicBezTo>
                  <a:cubicBezTo>
                    <a:pt x="16663" y="0"/>
                    <a:pt x="21600" y="4447"/>
                    <a:pt x="21600" y="10800"/>
                  </a:cubicBezTo>
                  <a:cubicBezTo>
                    <a:pt x="21600" y="16518"/>
                    <a:pt x="16663" y="21600"/>
                    <a:pt x="11109" y="21600"/>
                  </a:cubicBezTo>
                  <a:close/>
                  <a:moveTo>
                    <a:pt x="11109" y="2541"/>
                  </a:moveTo>
                  <a:cubicBezTo>
                    <a:pt x="6171" y="2541"/>
                    <a:pt x="2469" y="6353"/>
                    <a:pt x="2469" y="10800"/>
                  </a:cubicBezTo>
                  <a:cubicBezTo>
                    <a:pt x="2469" y="15247"/>
                    <a:pt x="6171" y="19059"/>
                    <a:pt x="11109" y="19059"/>
                  </a:cubicBezTo>
                  <a:cubicBezTo>
                    <a:pt x="15429" y="19059"/>
                    <a:pt x="19131" y="15247"/>
                    <a:pt x="19131" y="10800"/>
                  </a:cubicBezTo>
                  <a:cubicBezTo>
                    <a:pt x="19131" y="6353"/>
                    <a:pt x="15429" y="2541"/>
                    <a:pt x="11109" y="2541"/>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5" name="Freeform 38"/>
            <p:cNvSpPr/>
            <p:nvPr/>
          </p:nvSpPr>
          <p:spPr>
            <a:xfrm>
              <a:off x="595312" y="4763"/>
              <a:ext cx="638176" cy="402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94" y="21600"/>
                  </a:lnTo>
                  <a:lnTo>
                    <a:pt x="20794" y="19684"/>
                  </a:lnTo>
                  <a:lnTo>
                    <a:pt x="0" y="16396"/>
                  </a:lnTo>
                  <a:lnTo>
                    <a:pt x="0" y="0"/>
                  </a:lnTo>
                  <a:lnTo>
                    <a:pt x="806" y="0"/>
                  </a:lnTo>
                  <a:lnTo>
                    <a:pt x="806" y="16319"/>
                  </a:lnTo>
                  <a:lnTo>
                    <a:pt x="21600" y="19607"/>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6" name="Freeform 39"/>
            <p:cNvSpPr/>
            <p:nvPr/>
          </p:nvSpPr>
          <p:spPr>
            <a:xfrm>
              <a:off x="1223962" y="1382713"/>
              <a:ext cx="142876"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7" name="Freeform 40"/>
            <p:cNvSpPr/>
            <p:nvPr/>
          </p:nvSpPr>
          <p:spPr>
            <a:xfrm>
              <a:off x="1300162" y="1849438"/>
              <a:ext cx="109539" cy="107950"/>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8" name="Freeform 41"/>
            <p:cNvSpPr/>
            <p:nvPr/>
          </p:nvSpPr>
          <p:spPr>
            <a:xfrm>
              <a:off x="280987" y="3417887"/>
              <a:ext cx="142876" cy="474664"/>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lnTo>
                    <a:pt x="0" y="21600"/>
                  </a:lnTo>
                  <a:lnTo>
                    <a:pt x="0" y="5779"/>
                  </a:lnTo>
                  <a:lnTo>
                    <a:pt x="19440" y="0"/>
                  </a:lnTo>
                  <a:lnTo>
                    <a:pt x="21600" y="578"/>
                  </a:lnTo>
                  <a:lnTo>
                    <a:pt x="2880" y="5996"/>
                  </a:lnTo>
                  <a:lnTo>
                    <a:pt x="288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39" name="Freeform 42"/>
            <p:cNvSpPr/>
            <p:nvPr/>
          </p:nvSpPr>
          <p:spPr>
            <a:xfrm>
              <a:off x="238124" y="3883024"/>
              <a:ext cx="109539" cy="109539"/>
            </a:xfrm>
            <a:custGeom>
              <a:avLst/>
              <a:gdLst/>
              <a:ahLst/>
              <a:cxnLst>
                <a:cxn ang="0">
                  <a:pos x="wd2" y="hd2"/>
                </a:cxn>
                <a:cxn ang="5400000">
                  <a:pos x="wd2" y="hd2"/>
                </a:cxn>
                <a:cxn ang="10800000">
                  <a:pos x="wd2" y="hd2"/>
                </a:cxn>
                <a:cxn ang="16200000">
                  <a:pos x="wd2" y="hd2"/>
                </a:cxn>
              </a:cxnLst>
              <a:rect l="0" t="0" r="r" b="b"/>
              <a:pathLst>
                <a:path w="21600" h="21600" extrusionOk="0">
                  <a:moveTo>
                    <a:pt x="10330" y="21600"/>
                  </a:moveTo>
                  <a:cubicBezTo>
                    <a:pt x="4696" y="21600"/>
                    <a:pt x="0" y="16904"/>
                    <a:pt x="0" y="11270"/>
                  </a:cubicBezTo>
                  <a:cubicBezTo>
                    <a:pt x="0" y="4696"/>
                    <a:pt x="4696" y="0"/>
                    <a:pt x="10330" y="0"/>
                  </a:cubicBezTo>
                  <a:cubicBezTo>
                    <a:pt x="15965" y="0"/>
                    <a:pt x="21600" y="4696"/>
                    <a:pt x="21600" y="11270"/>
                  </a:cubicBezTo>
                  <a:cubicBezTo>
                    <a:pt x="21600" y="16904"/>
                    <a:pt x="15965" y="21600"/>
                    <a:pt x="10330" y="21600"/>
                  </a:cubicBezTo>
                  <a:close/>
                  <a:moveTo>
                    <a:pt x="10330" y="3757"/>
                  </a:moveTo>
                  <a:cubicBezTo>
                    <a:pt x="6574" y="3757"/>
                    <a:pt x="3757" y="7513"/>
                    <a:pt x="3757" y="11270"/>
                  </a:cubicBezTo>
                  <a:cubicBezTo>
                    <a:pt x="3757" y="15026"/>
                    <a:pt x="6574" y="17843"/>
                    <a:pt x="10330" y="17843"/>
                  </a:cubicBezTo>
                  <a:cubicBezTo>
                    <a:pt x="14087" y="17843"/>
                    <a:pt x="17843" y="15026"/>
                    <a:pt x="17843" y="11270"/>
                  </a:cubicBezTo>
                  <a:cubicBezTo>
                    <a:pt x="17843" y="7513"/>
                    <a:pt x="14087" y="3757"/>
                    <a:pt x="10330" y="3757"/>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0" name="Freeform 43"/>
            <p:cNvSpPr/>
            <p:nvPr/>
          </p:nvSpPr>
          <p:spPr>
            <a:xfrm>
              <a:off x="4762" y="2166937"/>
              <a:ext cx="114301" cy="452439"/>
            </a:xfrm>
            <a:custGeom>
              <a:avLst/>
              <a:gdLst/>
              <a:ahLst/>
              <a:cxnLst>
                <a:cxn ang="0">
                  <a:pos x="wd2" y="hd2"/>
                </a:cxn>
                <a:cxn ang="5400000">
                  <a:pos x="wd2" y="hd2"/>
                </a:cxn>
                <a:cxn ang="10800000">
                  <a:pos x="wd2" y="hd2"/>
                </a:cxn>
                <a:cxn ang="16200000">
                  <a:pos x="wd2" y="hd2"/>
                </a:cxn>
              </a:cxnLst>
              <a:rect l="0" t="0" r="r" b="b"/>
              <a:pathLst>
                <a:path w="21600" h="21600" extrusionOk="0">
                  <a:moveTo>
                    <a:pt x="1800" y="21600"/>
                  </a:moveTo>
                  <a:lnTo>
                    <a:pt x="0" y="20918"/>
                  </a:lnTo>
                  <a:lnTo>
                    <a:pt x="18000" y="16371"/>
                  </a:lnTo>
                  <a:lnTo>
                    <a:pt x="18000" y="0"/>
                  </a:lnTo>
                  <a:lnTo>
                    <a:pt x="21600" y="0"/>
                  </a:lnTo>
                  <a:lnTo>
                    <a:pt x="21600" y="16825"/>
                  </a:lnTo>
                  <a:lnTo>
                    <a:pt x="18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1" name="Freeform 44"/>
            <p:cNvSpPr/>
            <p:nvPr/>
          </p:nvSpPr>
          <p:spPr>
            <a:xfrm>
              <a:off x="52387" y="2066924"/>
              <a:ext cx="109539" cy="109539"/>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2" name="Rectangle 45"/>
            <p:cNvSpPr/>
            <p:nvPr/>
          </p:nvSpPr>
          <p:spPr>
            <a:xfrm>
              <a:off x="1228724" y="4662487"/>
              <a:ext cx="23814" cy="2181225"/>
            </a:xfrm>
            <a:prstGeom prst="rect">
              <a:avLst/>
            </a:pr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3" name="Freeform 46"/>
            <p:cNvSpPr/>
            <p:nvPr/>
          </p:nvSpPr>
          <p:spPr>
            <a:xfrm>
              <a:off x="1319212" y="5041899"/>
              <a:ext cx="371476" cy="1801814"/>
            </a:xfrm>
            <a:custGeom>
              <a:avLst/>
              <a:gdLst/>
              <a:ahLst/>
              <a:cxnLst>
                <a:cxn ang="0">
                  <a:pos x="wd2" y="hd2"/>
                </a:cxn>
                <a:cxn ang="5400000">
                  <a:pos x="wd2" y="hd2"/>
                </a:cxn>
                <a:cxn ang="10800000">
                  <a:pos x="wd2" y="hd2"/>
                </a:cxn>
                <a:cxn ang="16200000">
                  <a:pos x="wd2" y="hd2"/>
                </a:cxn>
              </a:cxnLst>
              <a:rect l="0" t="0" r="r" b="b"/>
              <a:pathLst>
                <a:path w="21600" h="21600" extrusionOk="0">
                  <a:moveTo>
                    <a:pt x="1385" y="21600"/>
                  </a:moveTo>
                  <a:lnTo>
                    <a:pt x="0" y="21600"/>
                  </a:lnTo>
                  <a:lnTo>
                    <a:pt x="0" y="9744"/>
                  </a:lnTo>
                  <a:lnTo>
                    <a:pt x="20215" y="0"/>
                  </a:lnTo>
                  <a:lnTo>
                    <a:pt x="21600" y="114"/>
                  </a:lnTo>
                  <a:lnTo>
                    <a:pt x="1385" y="9858"/>
                  </a:lnTo>
                  <a:lnTo>
                    <a:pt x="1385"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4" name="Freeform 47"/>
            <p:cNvSpPr/>
            <p:nvPr/>
          </p:nvSpPr>
          <p:spPr>
            <a:xfrm>
              <a:off x="1147762"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5" name="Freeform 48"/>
            <p:cNvSpPr/>
            <p:nvPr/>
          </p:nvSpPr>
          <p:spPr>
            <a:xfrm>
              <a:off x="819149" y="3983037"/>
              <a:ext cx="347664" cy="2860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825" y="21600"/>
                  </a:lnTo>
                  <a:lnTo>
                    <a:pt x="19825" y="14204"/>
                  </a:lnTo>
                  <a:lnTo>
                    <a:pt x="0" y="36"/>
                  </a:lnTo>
                  <a:lnTo>
                    <a:pt x="1479" y="0"/>
                  </a:lnTo>
                  <a:lnTo>
                    <a:pt x="21600" y="14204"/>
                  </a:lnTo>
                  <a:lnTo>
                    <a:pt x="21600"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6" name="Freeform 49"/>
            <p:cNvSpPr/>
            <p:nvPr/>
          </p:nvSpPr>
          <p:spPr>
            <a:xfrm>
              <a:off x="728662" y="3806824"/>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7" name="Freeform 50"/>
            <p:cNvSpPr/>
            <p:nvPr/>
          </p:nvSpPr>
          <p:spPr>
            <a:xfrm>
              <a:off x="1624012"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8" name="Freeform 51"/>
            <p:cNvSpPr/>
            <p:nvPr/>
          </p:nvSpPr>
          <p:spPr>
            <a:xfrm>
              <a:off x="1404937" y="5422899"/>
              <a:ext cx="371476" cy="1425576"/>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21600"/>
                  </a:lnTo>
                  <a:lnTo>
                    <a:pt x="0" y="12315"/>
                  </a:lnTo>
                  <a:lnTo>
                    <a:pt x="20492" y="0"/>
                  </a:lnTo>
                  <a:lnTo>
                    <a:pt x="21600" y="144"/>
                  </a:lnTo>
                  <a:lnTo>
                    <a:pt x="1662" y="12460"/>
                  </a:lnTo>
                  <a:lnTo>
                    <a:pt x="1662"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49" name="Freeform 52"/>
            <p:cNvSpPr/>
            <p:nvPr/>
          </p:nvSpPr>
          <p:spPr>
            <a:xfrm>
              <a:off x="1666874" y="5945187"/>
              <a:ext cx="152401"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0" name="Freeform 53"/>
            <p:cNvSpPr/>
            <p:nvPr/>
          </p:nvSpPr>
          <p:spPr>
            <a:xfrm>
              <a:off x="1709737"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1" name="Freeform 54"/>
            <p:cNvSpPr/>
            <p:nvPr/>
          </p:nvSpPr>
          <p:spPr>
            <a:xfrm>
              <a:off x="1709737"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2" name="Freeform 55"/>
            <p:cNvSpPr/>
            <p:nvPr/>
          </p:nvSpPr>
          <p:spPr>
            <a:xfrm>
              <a:off x="1766887" y="6330949"/>
              <a:ext cx="419102" cy="527051"/>
            </a:xfrm>
            <a:custGeom>
              <a:avLst/>
              <a:gdLst/>
              <a:ahLst/>
              <a:cxnLst>
                <a:cxn ang="0">
                  <a:pos x="wd2" y="hd2"/>
                </a:cxn>
                <a:cxn ang="5400000">
                  <a:pos x="wd2" y="hd2"/>
                </a:cxn>
                <a:cxn ang="10800000">
                  <a:pos x="wd2" y="hd2"/>
                </a:cxn>
                <a:cxn ang="16200000">
                  <a:pos x="wd2" y="hd2"/>
                </a:cxn>
              </a:cxnLst>
              <a:rect l="0" t="0" r="r" b="b"/>
              <a:pathLst>
                <a:path w="21600" h="21600" extrusionOk="0">
                  <a:moveTo>
                    <a:pt x="982" y="21600"/>
                  </a:moveTo>
                  <a:lnTo>
                    <a:pt x="0" y="21210"/>
                  </a:lnTo>
                  <a:lnTo>
                    <a:pt x="3682" y="13402"/>
                  </a:lnTo>
                  <a:lnTo>
                    <a:pt x="20864" y="0"/>
                  </a:lnTo>
                  <a:lnTo>
                    <a:pt x="21600" y="781"/>
                  </a:lnTo>
                  <a:lnTo>
                    <a:pt x="4909" y="13988"/>
                  </a:lnTo>
                  <a:lnTo>
                    <a:pt x="982"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3" name="Freeform 56"/>
            <p:cNvSpPr/>
            <p:nvPr/>
          </p:nvSpPr>
          <p:spPr>
            <a:xfrm>
              <a:off x="2147887" y="6221412"/>
              <a:ext cx="150021"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4" name="Freeform 57"/>
            <p:cNvSpPr/>
            <p:nvPr/>
          </p:nvSpPr>
          <p:spPr>
            <a:xfrm>
              <a:off x="504824" y="9525"/>
              <a:ext cx="233364" cy="5103813"/>
            </a:xfrm>
            <a:custGeom>
              <a:avLst/>
              <a:gdLst/>
              <a:ahLst/>
              <a:cxnLst>
                <a:cxn ang="0">
                  <a:pos x="wd2" y="hd2"/>
                </a:cxn>
                <a:cxn ang="5400000">
                  <a:pos x="wd2" y="hd2"/>
                </a:cxn>
                <a:cxn ang="10800000">
                  <a:pos x="wd2" y="hd2"/>
                </a:cxn>
                <a:cxn ang="16200000">
                  <a:pos x="wd2" y="hd2"/>
                </a:cxn>
              </a:cxnLst>
              <a:rect l="0" t="0" r="r" b="b"/>
              <a:pathLst>
                <a:path w="21600" h="21600" extrusionOk="0">
                  <a:moveTo>
                    <a:pt x="19396" y="21600"/>
                  </a:moveTo>
                  <a:lnTo>
                    <a:pt x="18955" y="18503"/>
                  </a:lnTo>
                  <a:lnTo>
                    <a:pt x="0" y="12772"/>
                  </a:lnTo>
                  <a:lnTo>
                    <a:pt x="0" y="0"/>
                  </a:lnTo>
                  <a:lnTo>
                    <a:pt x="2204" y="0"/>
                  </a:lnTo>
                  <a:lnTo>
                    <a:pt x="2204" y="12752"/>
                  </a:lnTo>
                  <a:lnTo>
                    <a:pt x="21159" y="18503"/>
                  </a:lnTo>
                  <a:lnTo>
                    <a:pt x="21600" y="21600"/>
                  </a:lnTo>
                  <a:lnTo>
                    <a:pt x="19396" y="21600"/>
                  </a:ln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sp>
          <p:nvSpPr>
            <p:cNvPr id="55" name="Freeform 58"/>
            <p:cNvSpPr/>
            <p:nvPr/>
          </p:nvSpPr>
          <p:spPr>
            <a:xfrm>
              <a:off x="633412" y="5103812"/>
              <a:ext cx="185739" cy="185739"/>
            </a:xfrm>
            <a:custGeom>
              <a:avLst/>
              <a:gdLst/>
              <a:ahLst/>
              <a:cxnLst>
                <a:cxn ang="0">
                  <a:pos x="wd2" y="hd2"/>
                </a:cxn>
                <a:cxn ang="5400000">
                  <a:pos x="wd2" y="hd2"/>
                </a:cxn>
                <a:cxn ang="10800000">
                  <a:pos x="wd2" y="hd2"/>
                </a:cxn>
                <a:cxn ang="16200000">
                  <a:pos x="wd2" y="hd2"/>
                </a:cxn>
              </a:cxnLst>
              <a:rect l="0" t="0" r="r" b="b"/>
              <a:pathLst>
                <a:path w="21600" h="21600" extrusionOk="0">
                  <a:moveTo>
                    <a:pt x="11077" y="21600"/>
                  </a:moveTo>
                  <a:cubicBezTo>
                    <a:pt x="4985" y="21600"/>
                    <a:pt x="0" y="16615"/>
                    <a:pt x="0" y="10523"/>
                  </a:cubicBezTo>
                  <a:cubicBezTo>
                    <a:pt x="0" y="4985"/>
                    <a:pt x="4985" y="0"/>
                    <a:pt x="11077" y="0"/>
                  </a:cubicBezTo>
                  <a:cubicBezTo>
                    <a:pt x="16615" y="0"/>
                    <a:pt x="21600" y="4985"/>
                    <a:pt x="21600" y="10523"/>
                  </a:cubicBezTo>
                  <a:cubicBezTo>
                    <a:pt x="21600" y="16615"/>
                    <a:pt x="16615" y="21600"/>
                    <a:pt x="11077" y="21600"/>
                  </a:cubicBezTo>
                  <a:close/>
                  <a:moveTo>
                    <a:pt x="11077" y="2215"/>
                  </a:moveTo>
                  <a:cubicBezTo>
                    <a:pt x="6092" y="2215"/>
                    <a:pt x="2215" y="6092"/>
                    <a:pt x="2215" y="10523"/>
                  </a:cubicBezTo>
                  <a:cubicBezTo>
                    <a:pt x="2215" y="15508"/>
                    <a:pt x="6092" y="19385"/>
                    <a:pt x="11077" y="19385"/>
                  </a:cubicBezTo>
                  <a:cubicBezTo>
                    <a:pt x="15508" y="19385"/>
                    <a:pt x="19385" y="15508"/>
                    <a:pt x="19385" y="10523"/>
                  </a:cubicBezTo>
                  <a:cubicBezTo>
                    <a:pt x="19385" y="6092"/>
                    <a:pt x="15508" y="2215"/>
                    <a:pt x="11077" y="2215"/>
                  </a:cubicBezTo>
                  <a:close/>
                </a:path>
              </a:pathLst>
            </a:custGeom>
            <a:solidFill>
              <a:srgbClr val="D9D9D9">
                <a:alpha val="40000"/>
              </a:srgbClr>
            </a:solidFill>
            <a:ln w="12700" cap="flat">
              <a:noFill/>
              <a:miter lim="400000"/>
            </a:ln>
            <a:effectLst/>
          </p:spPr>
          <p:txBody>
            <a:bodyPr wrap="square" lIns="45719" tIns="45719" rIns="45719" bIns="45719" numCol="1" anchor="t">
              <a:noAutofit/>
            </a:bodyPr>
            <a:lstStyle/>
            <a:p>
              <a:endParaRPr/>
            </a:p>
          </p:txBody>
        </p:sp>
      </p:grpSp>
      <p:sp>
        <p:nvSpPr>
          <p:cNvPr id="57" name="Titolo Testo"/>
          <p:cNvSpPr txBox="1">
            <a:spLocks noGrp="1"/>
          </p:cNvSpPr>
          <p:nvPr>
            <p:ph type="title"/>
          </p:nvPr>
        </p:nvSpPr>
        <p:spPr>
          <a:xfrm>
            <a:off x="442914" y="432001"/>
            <a:ext cx="8458228" cy="83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Titolo Testo</a:t>
            </a:r>
          </a:p>
        </p:txBody>
      </p:sp>
      <p:pic>
        <p:nvPicPr>
          <p:cNvPr id="58" name="Picture 2" descr="Picture 2"/>
          <p:cNvPicPr>
            <a:picLocks noChangeAspect="1"/>
          </p:cNvPicPr>
          <p:nvPr/>
        </p:nvPicPr>
        <p:blipFill>
          <a:blip r:embed="rId6"/>
          <a:srcRect l="22689" r="22134"/>
          <a:stretch>
            <a:fillRect/>
          </a:stretch>
        </p:blipFill>
        <p:spPr>
          <a:xfrm>
            <a:off x="9310716" y="93663"/>
            <a:ext cx="2690784" cy="1381126"/>
          </a:xfrm>
          <a:prstGeom prst="rect">
            <a:avLst/>
          </a:prstGeom>
          <a:ln w="12700">
            <a:miter lim="400000"/>
          </a:ln>
        </p:spPr>
      </p:pic>
      <p:sp>
        <p:nvSpPr>
          <p:cNvPr id="59" name="Numero diapositiva"/>
          <p:cNvSpPr txBox="1">
            <a:spLocks noGrp="1"/>
          </p:cNvSpPr>
          <p:nvPr>
            <p:ph type="sldNum" sz="quarter" idx="2"/>
          </p:nvPr>
        </p:nvSpPr>
        <p:spPr>
          <a:xfrm>
            <a:off x="11622088" y="6502400"/>
            <a:ext cx="127001" cy="127001"/>
          </a:xfrm>
          <a:prstGeom prst="rect">
            <a:avLst/>
          </a:prstGeom>
          <a:ln w="12700">
            <a:miter lim="400000"/>
          </a:ln>
        </p:spPr>
        <p:txBody>
          <a:bodyPr wrap="none" lIns="0" tIns="0" rIns="0" bIns="0" anchor="b">
            <a:spAutoFit/>
          </a:bodyPr>
          <a:lstStyle>
            <a:lvl1pPr algn="r">
              <a:defRPr sz="700"/>
            </a:lvl1pPr>
          </a:lstStyle>
          <a:p>
            <a:fld id="{86CB4B4D-7CA3-9044-876B-883B54F8677D}" type="slidenum">
              <a:t>‹N›</a:t>
            </a:fld>
            <a:endParaRPr/>
          </a:p>
        </p:txBody>
      </p:sp>
      <p:sp>
        <p:nvSpPr>
          <p:cNvPr id="60"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med"/>
  <p:txStyles>
    <p:titleStyle>
      <a:lvl1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1pPr>
      <a:lvl2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2pPr>
      <a:lvl3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3pPr>
      <a:lvl4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4pPr>
      <a:lvl5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5pPr>
      <a:lvl6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6pPr>
      <a:lvl7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7pPr>
      <a:lvl8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8pPr>
      <a:lvl9pPr marL="0" marR="0" indent="0" algn="l" defTabSz="914400" rtl="0" latinLnBrk="0">
        <a:lnSpc>
          <a:spcPct val="85000"/>
        </a:lnSpc>
        <a:spcBef>
          <a:spcPts val="0"/>
        </a:spcBef>
        <a:spcAft>
          <a:spcPts val="0"/>
        </a:spcAft>
        <a:buClrTx/>
        <a:buSzTx/>
        <a:buFontTx/>
        <a:buNone/>
        <a:tabLst/>
        <a:defRPr sz="3200" b="0" i="0" u="none" strike="noStrike" cap="none" spc="0" baseline="0">
          <a:ln>
            <a:noFill/>
          </a:ln>
          <a:solidFill>
            <a:srgbClr val="000000"/>
          </a:solidFill>
          <a:uFillTx/>
          <a:latin typeface="Georgia"/>
          <a:ea typeface="Georgia"/>
          <a:cs typeface="Georgia"/>
          <a:sym typeface="Georgia"/>
        </a:defRPr>
      </a:lvl9pPr>
    </p:titleStyle>
    <p:bodyStyle>
      <a:lvl1pPr marL="0" marR="0" indent="0" algn="l" defTabSz="914400" rtl="0" latinLnBrk="0">
        <a:lnSpc>
          <a:spcPct val="100000"/>
        </a:lnSpc>
        <a:spcBef>
          <a:spcPts val="1200"/>
        </a:spcBef>
        <a:spcAft>
          <a:spcPts val="0"/>
        </a:spcAft>
        <a:buClrTx/>
        <a:buSzTx/>
        <a:buFontTx/>
        <a:buNone/>
        <a:tabLst/>
        <a:defRPr sz="1800" b="1" i="0" u="none" strike="noStrike" cap="none" spc="0" baseline="0">
          <a:ln>
            <a:noFill/>
          </a:ln>
          <a:solidFill>
            <a:schemeClr val="accent1"/>
          </a:solidFill>
          <a:uFillTx/>
          <a:latin typeface="+mj-lt"/>
          <a:ea typeface="+mj-ea"/>
          <a:cs typeface="+mj-cs"/>
          <a:sym typeface="Arial"/>
        </a:defRPr>
      </a:lvl1pPr>
      <a:lvl2pPr marL="0" marR="0" indent="0" algn="l" defTabSz="914400" rtl="0" latinLnBrk="0">
        <a:lnSpc>
          <a:spcPct val="100000"/>
        </a:lnSpc>
        <a:spcBef>
          <a:spcPts val="1200"/>
        </a:spcBef>
        <a:spcAft>
          <a:spcPts val="0"/>
        </a:spcAft>
        <a:buClrTx/>
        <a:buSzTx/>
        <a:buFontTx/>
        <a:buNone/>
        <a:tabLst/>
        <a:defRPr sz="1800" b="1" i="0" u="none" strike="noStrike" cap="none" spc="0" baseline="0">
          <a:ln>
            <a:noFill/>
          </a:ln>
          <a:solidFill>
            <a:schemeClr val="accent1"/>
          </a:solidFill>
          <a:uFillTx/>
          <a:latin typeface="+mj-lt"/>
          <a:ea typeface="+mj-ea"/>
          <a:cs typeface="+mj-cs"/>
          <a:sym typeface="Arial"/>
        </a:defRPr>
      </a:lvl2pPr>
      <a:lvl3pPr marL="203596" marR="0" indent="-203596"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3pPr>
      <a:lvl4pPr marL="384571" marR="0" indent="-203596"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4pPr>
      <a:lvl5pPr marL="571261" marR="0" indent="-203596"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5pPr>
      <a:lvl6pPr marL="754379" marR="0" indent="-205740"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6pPr>
      <a:lvl7pPr marL="937260" marR="0" indent="-205740"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7pPr>
      <a:lvl8pPr marL="1120139" marR="0" indent="-205739"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8pPr>
      <a:lvl9pPr marL="1303020" marR="0" indent="-205740" algn="l" defTabSz="914400" rtl="0" latinLnBrk="0">
        <a:lnSpc>
          <a:spcPct val="100000"/>
        </a:lnSpc>
        <a:spcBef>
          <a:spcPts val="1200"/>
        </a:spcBef>
        <a:spcAft>
          <a:spcPts val="0"/>
        </a:spcAft>
        <a:buClrTx/>
        <a:buSzPct val="100000"/>
        <a:buFontTx/>
        <a:buChar char="•"/>
        <a:tabLst/>
        <a:defRPr sz="1800" b="1" i="0" u="none" strike="noStrike" cap="none" spc="0" baseline="0">
          <a:ln>
            <a:noFill/>
          </a:ln>
          <a:solidFill>
            <a:schemeClr val="accent1"/>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5.svg"/><Relationship Id="rId18" Type="http://schemas.openxmlformats.org/officeDocument/2006/relationships/diagramQuickStyle" Target="../diagrams/quickStyle2.xml"/><Relationship Id="rId3" Type="http://schemas.openxmlformats.org/officeDocument/2006/relationships/slideLayout" Target="../slideLayouts/slideLayout3.xml"/><Relationship Id="rId7" Type="http://schemas.openxmlformats.org/officeDocument/2006/relationships/diagramData" Target="../diagrams/data1.xml"/><Relationship Id="rId12" Type="http://schemas.openxmlformats.org/officeDocument/2006/relationships/image" Target="../media/image4.png"/><Relationship Id="rId17" Type="http://schemas.openxmlformats.org/officeDocument/2006/relationships/diagramLayout" Target="../diagrams/layout2.xml"/><Relationship Id="rId2" Type="http://schemas.openxmlformats.org/officeDocument/2006/relationships/tags" Target="../tags/tag3.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vmlDrawing" Target="../drawings/vmlDrawing2.vml"/><Relationship Id="rId6" Type="http://schemas.openxmlformats.org/officeDocument/2006/relationships/image" Target="../media/image2.emf"/><Relationship Id="rId11" Type="http://schemas.microsoft.com/office/2007/relationships/diagramDrawing" Target="../diagrams/drawing1.xml"/><Relationship Id="rId5" Type="http://schemas.openxmlformats.org/officeDocument/2006/relationships/oleObject" Target="../embeddings/oleObject2.bin"/><Relationship Id="rId15" Type="http://schemas.openxmlformats.org/officeDocument/2006/relationships/image" Target="../media/image7.svg"/><Relationship Id="rId10" Type="http://schemas.openxmlformats.org/officeDocument/2006/relationships/diagramColors" Target="../diagrams/colors1.xml"/><Relationship Id="rId19" Type="http://schemas.openxmlformats.org/officeDocument/2006/relationships/diagramColors" Target="../diagrams/colors2.xml"/><Relationship Id="rId4" Type="http://schemas.openxmlformats.org/officeDocument/2006/relationships/notesSlide" Target="../notesSlides/notesSlide2.xml"/><Relationship Id="rId9" Type="http://schemas.openxmlformats.org/officeDocument/2006/relationships/diagramQuickStyle" Target="../diagrams/quickStyle1.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sv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9F49A926-EAA3-4E6B-8DEF-1825AE9135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xmlns="" id="{9F49A926-EAA3-4E6B-8DEF-1825AE9135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Placeholder 6">
            <a:extLst>
              <a:ext uri="{FF2B5EF4-FFF2-40B4-BE49-F238E27FC236}">
                <a16:creationId xmlns:a16="http://schemas.microsoft.com/office/drawing/2014/main" xmlns="" id="{10E998B0-113E-E045-9106-D7EEA92E9AB5}"/>
              </a:ext>
            </a:extLst>
          </p:cNvPr>
          <p:cNvPicPr>
            <a:picLocks noGrp="1" noChangeAspect="1"/>
          </p:cNvPicPr>
          <p:nvPr>
            <p:ph type="pic" sz="quarter" idx="10"/>
          </p:nvPr>
        </p:nvPicPr>
        <p:blipFill rotWithShape="1">
          <a:blip r:embed="rId7"/>
          <a:srcRect t="15278" b="9722"/>
          <a:stretch/>
        </p:blipFill>
        <p:spPr>
          <a:xfrm>
            <a:off x="0" y="0"/>
            <a:ext cx="12192000" cy="6858000"/>
          </a:xfrm>
        </p:spPr>
      </p:pic>
      <p:sp>
        <p:nvSpPr>
          <p:cNvPr id="13" name="Freeform: Shape 7">
            <a:extLst>
              <a:ext uri="{FF2B5EF4-FFF2-40B4-BE49-F238E27FC236}">
                <a16:creationId xmlns:a16="http://schemas.microsoft.com/office/drawing/2014/main" xmlns="" id="{2AE17DCA-9DEE-8844-B63A-230FC23110B3}"/>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Subtitle 2"/>
          <p:cNvSpPr>
            <a:spLocks noGrp="1"/>
          </p:cNvSpPr>
          <p:nvPr>
            <p:ph type="subTitle" idx="1"/>
          </p:nvPr>
        </p:nvSpPr>
        <p:spPr/>
        <p:txBody>
          <a:bodyPr/>
          <a:lstStyle/>
          <a:p>
            <a:r>
              <a:rPr lang="it-IT" b="1" dirty="0">
                <a:solidFill>
                  <a:schemeClr val="bg1"/>
                </a:solidFill>
                <a:latin typeface="+mj-lt"/>
              </a:rPr>
              <a:t>24 giugno 2021</a:t>
            </a:r>
          </a:p>
        </p:txBody>
      </p:sp>
      <p:sp>
        <p:nvSpPr>
          <p:cNvPr id="2" name="Title 1"/>
          <p:cNvSpPr>
            <a:spLocks noGrp="1"/>
          </p:cNvSpPr>
          <p:nvPr>
            <p:ph type="ctrTitle"/>
          </p:nvPr>
        </p:nvSpPr>
        <p:spPr/>
        <p:txBody>
          <a:bodyPr vert="horz">
            <a:normAutofit/>
          </a:bodyPr>
          <a:lstStyle/>
          <a:p>
            <a:r>
              <a:rPr lang="it-IT" sz="2800" b="1" dirty="0">
                <a:solidFill>
                  <a:schemeClr val="bg1"/>
                </a:solidFill>
              </a:rPr>
              <a:t>Il PNRR per l’Università e la Ricerca</a:t>
            </a:r>
          </a:p>
        </p:txBody>
      </p:sp>
      <p:pic>
        <p:nvPicPr>
          <p:cNvPr id="1028" name="Picture 4" descr="Eurostudent | Ottava indagine 2016–2018">
            <a:extLst>
              <a:ext uri="{FF2B5EF4-FFF2-40B4-BE49-F238E27FC236}">
                <a16:creationId xmlns:a16="http://schemas.microsoft.com/office/drawing/2014/main" xmlns="" id="{53CB4970-850A-4FFC-AF4C-1B7359915C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13" y="4892351"/>
            <a:ext cx="48768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9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Footer Placeholder 7"/>
          <p:cNvSpPr txBox="1"/>
          <p:nvPr/>
        </p:nvSpPr>
        <p:spPr>
          <a:xfrm>
            <a:off x="442911" y="6365239"/>
            <a:ext cx="5473703"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700"/>
            </a:lvl1pPr>
          </a:lstStyle>
          <a:p>
            <a:r>
              <a:t>PNRR MUR</a:t>
            </a:r>
          </a:p>
        </p:txBody>
      </p:sp>
      <p:sp>
        <p:nvSpPr>
          <p:cNvPr id="390" name="Title 1"/>
          <p:cNvSpPr txBox="1">
            <a:spLocks noGrp="1"/>
          </p:cNvSpPr>
          <p:nvPr>
            <p:ph type="title"/>
          </p:nvPr>
        </p:nvSpPr>
        <p:spPr>
          <a:xfrm>
            <a:off x="442914" y="432000"/>
            <a:ext cx="9977149" cy="838001"/>
          </a:xfrm>
          <a:prstGeom prst="rect">
            <a:avLst/>
          </a:prstGeom>
        </p:spPr>
        <p:txBody>
          <a:bodyPr/>
          <a:lstStyle>
            <a:lvl1pPr>
              <a:lnSpc>
                <a:spcPct val="100000"/>
              </a:lnSpc>
              <a:spcBef>
                <a:spcPts val="600"/>
              </a:spcBef>
              <a:defRPr sz="2400" b="1" i="1"/>
            </a:lvl1pPr>
          </a:lstStyle>
          <a:p>
            <a:r>
              <a:rPr dirty="0" err="1"/>
              <a:t>Investimenti</a:t>
            </a:r>
            <a:r>
              <a:rPr dirty="0"/>
              <a:t> del MUR per la </a:t>
            </a:r>
            <a:r>
              <a:rPr dirty="0" err="1"/>
              <a:t>Ricerca</a:t>
            </a:r>
            <a:r>
              <a:rPr dirty="0"/>
              <a:t>  (2 di 2)</a:t>
            </a:r>
          </a:p>
        </p:txBody>
      </p:sp>
      <p:sp>
        <p:nvSpPr>
          <p:cNvPr id="391" name="Slide Number Placeholder 5"/>
          <p:cNvSpPr txBox="1">
            <a:spLocks noGrp="1"/>
          </p:cNvSpPr>
          <p:nvPr>
            <p:ph type="sldNum" sz="quarter" idx="2"/>
          </p:nvPr>
        </p:nvSpPr>
        <p:spPr>
          <a:xfrm>
            <a:off x="11622088" y="6561667"/>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392" name="Date Placeholder 6"/>
          <p:cNvSpPr txBox="1"/>
          <p:nvPr/>
        </p:nvSpPr>
        <p:spPr>
          <a:xfrm>
            <a:off x="9984295" y="6458374"/>
            <a:ext cx="1764794"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r">
              <a:defRPr sz="700"/>
            </a:lvl1pPr>
          </a:lstStyle>
          <a:p>
            <a:r>
              <a:t>giugno 2021</a:t>
            </a:r>
          </a:p>
        </p:txBody>
      </p:sp>
      <p:grpSp>
        <p:nvGrpSpPr>
          <p:cNvPr id="395" name="Oval 2"/>
          <p:cNvGrpSpPr/>
          <p:nvPr/>
        </p:nvGrpSpPr>
        <p:grpSpPr>
          <a:xfrm>
            <a:off x="766802" y="1626038"/>
            <a:ext cx="3021878" cy="2749734"/>
            <a:chOff x="-1" y="0"/>
            <a:chExt cx="3021876" cy="2749732"/>
          </a:xfrm>
        </p:grpSpPr>
        <p:sp>
          <p:nvSpPr>
            <p:cNvPr id="393" name="Ovale"/>
            <p:cNvSpPr/>
            <p:nvPr/>
          </p:nvSpPr>
          <p:spPr>
            <a:xfrm>
              <a:off x="-1" y="0"/>
              <a:ext cx="3021876" cy="2749732"/>
            </a:xfrm>
            <a:prstGeom prst="ellipse">
              <a:avLst/>
            </a:prstGeom>
            <a:solidFill>
              <a:srgbClr val="0070C0"/>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394" name="M4C2 –I. 1.4…"/>
            <p:cNvSpPr txBox="1"/>
            <p:nvPr/>
          </p:nvSpPr>
          <p:spPr>
            <a:xfrm>
              <a:off x="442543" y="590037"/>
              <a:ext cx="2136788" cy="15696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latin typeface="Georgia"/>
                  <a:ea typeface="Georgia"/>
                  <a:cs typeface="Georgia"/>
                  <a:sym typeface="Georgia"/>
                </a:defRPr>
              </a:pPr>
              <a:r>
                <a:rPr dirty="0" err="1">
                  <a:solidFill>
                    <a:schemeClr val="bg1"/>
                  </a:solidFill>
                </a:rPr>
                <a:t>Potenziamento</a:t>
              </a:r>
              <a:r>
                <a:rPr dirty="0">
                  <a:solidFill>
                    <a:schemeClr val="bg1"/>
                  </a:solidFill>
                </a:rPr>
                <a:t> </a:t>
              </a:r>
              <a:r>
                <a:rPr dirty="0" err="1">
                  <a:solidFill>
                    <a:schemeClr val="bg1"/>
                  </a:solidFill>
                </a:rPr>
                <a:t>Strutture</a:t>
              </a:r>
              <a:r>
                <a:rPr dirty="0">
                  <a:solidFill>
                    <a:schemeClr val="bg1"/>
                  </a:solidFill>
                </a:rPr>
                <a:t> di </a:t>
              </a:r>
              <a:r>
                <a:rPr dirty="0" err="1">
                  <a:solidFill>
                    <a:schemeClr val="bg1"/>
                  </a:solidFill>
                </a:rPr>
                <a:t>ricerca</a:t>
              </a:r>
              <a:r>
                <a:rPr dirty="0">
                  <a:solidFill>
                    <a:schemeClr val="bg1"/>
                  </a:solidFill>
                </a:rPr>
                <a:t> e </a:t>
              </a:r>
              <a:r>
                <a:rPr dirty="0" err="1">
                  <a:solidFill>
                    <a:schemeClr val="bg1"/>
                  </a:solidFill>
                </a:rPr>
                <a:t>creazione</a:t>
              </a:r>
              <a:r>
                <a:rPr dirty="0">
                  <a:solidFill>
                    <a:schemeClr val="bg1"/>
                  </a:solidFill>
                </a:rPr>
                <a:t> di </a:t>
              </a:r>
              <a:r>
                <a:rPr dirty="0" err="1">
                  <a:solidFill>
                    <a:schemeClr val="bg1"/>
                  </a:solidFill>
                </a:rPr>
                <a:t>campioni</a:t>
              </a:r>
              <a:r>
                <a:rPr dirty="0">
                  <a:solidFill>
                    <a:schemeClr val="bg1"/>
                  </a:solidFill>
                </a:rPr>
                <a:t> </a:t>
              </a:r>
              <a:r>
                <a:rPr dirty="0" err="1">
                  <a:solidFill>
                    <a:schemeClr val="bg1"/>
                  </a:solidFill>
                </a:rPr>
                <a:t>nazionali</a:t>
              </a:r>
              <a:r>
                <a:rPr dirty="0">
                  <a:solidFill>
                    <a:schemeClr val="bg1"/>
                  </a:solidFill>
                </a:rPr>
                <a:t> di R&amp;S </a:t>
              </a:r>
              <a:r>
                <a:rPr dirty="0" err="1">
                  <a:solidFill>
                    <a:schemeClr val="bg1"/>
                  </a:solidFill>
                </a:rPr>
                <a:t>su</a:t>
              </a:r>
              <a:r>
                <a:rPr dirty="0">
                  <a:solidFill>
                    <a:schemeClr val="bg1"/>
                  </a:solidFill>
                </a:rPr>
                <a:t> </a:t>
              </a:r>
              <a:r>
                <a:rPr dirty="0" err="1">
                  <a:solidFill>
                    <a:schemeClr val="bg1"/>
                  </a:solidFill>
                </a:rPr>
                <a:t>alcune</a:t>
              </a:r>
              <a:r>
                <a:rPr dirty="0">
                  <a:solidFill>
                    <a:schemeClr val="bg1"/>
                  </a:solidFill>
                </a:rPr>
                <a:t> KETs</a:t>
              </a:r>
              <a:endParaRPr b="0" dirty="0">
                <a:solidFill>
                  <a:schemeClr val="bg1"/>
                </a:solidFill>
              </a:endParaRPr>
            </a:p>
          </p:txBody>
        </p:sp>
      </p:grpSp>
      <p:grpSp>
        <p:nvGrpSpPr>
          <p:cNvPr id="398" name="Oval 8"/>
          <p:cNvGrpSpPr/>
          <p:nvPr/>
        </p:nvGrpSpPr>
        <p:grpSpPr>
          <a:xfrm>
            <a:off x="3417641" y="1032431"/>
            <a:ext cx="3021877" cy="2749733"/>
            <a:chOff x="-1" y="0"/>
            <a:chExt cx="3021876" cy="2749732"/>
          </a:xfrm>
        </p:grpSpPr>
        <p:sp>
          <p:nvSpPr>
            <p:cNvPr id="396" name="Ovale"/>
            <p:cNvSpPr/>
            <p:nvPr/>
          </p:nvSpPr>
          <p:spPr>
            <a:xfrm>
              <a:off x="-1" y="0"/>
              <a:ext cx="3021876" cy="2749732"/>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dirty="0"/>
            </a:p>
          </p:txBody>
        </p:sp>
        <p:sp>
          <p:nvSpPr>
            <p:cNvPr id="397" name="M4C2 –I. 1.3 «Partenariati allargati estesi a Università, centri di ricerca, imprese» (fino a 15 programmi di R&amp;I mediamente di € 100 MLN)"/>
            <p:cNvSpPr txBox="1"/>
            <p:nvPr/>
          </p:nvSpPr>
          <p:spPr>
            <a:xfrm>
              <a:off x="442543" y="466925"/>
              <a:ext cx="2136788" cy="18158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latin typeface="Georgia"/>
                  <a:ea typeface="Georgia"/>
                  <a:cs typeface="Georgia"/>
                  <a:sym typeface="Georgia"/>
                </a:defRPr>
              </a:pPr>
              <a:r>
                <a:rPr lang="it-IT" dirty="0"/>
                <a:t>Partenariati allargati estesi a Università, centri di ricerca, imprese e finanziamento progetti di ricerca di base</a:t>
              </a:r>
              <a:r>
                <a:rPr dirty="0"/>
                <a:t>»</a:t>
              </a:r>
              <a:endParaRPr b="0" dirty="0"/>
            </a:p>
          </p:txBody>
        </p:sp>
      </p:grpSp>
      <p:grpSp>
        <p:nvGrpSpPr>
          <p:cNvPr id="401" name="Oval 9"/>
          <p:cNvGrpSpPr/>
          <p:nvPr/>
        </p:nvGrpSpPr>
        <p:grpSpPr>
          <a:xfrm>
            <a:off x="2277739" y="3981475"/>
            <a:ext cx="3021878" cy="2749734"/>
            <a:chOff x="-1" y="0"/>
            <a:chExt cx="3021876" cy="2749732"/>
          </a:xfrm>
        </p:grpSpPr>
        <p:sp>
          <p:nvSpPr>
            <p:cNvPr id="399" name="Ovale"/>
            <p:cNvSpPr/>
            <p:nvPr/>
          </p:nvSpPr>
          <p:spPr>
            <a:xfrm>
              <a:off x="-1" y="0"/>
              <a:ext cx="3021876" cy="2749732"/>
            </a:xfrm>
            <a:prstGeom prst="ellipse">
              <a:avLst/>
            </a:prstGeom>
            <a:solidFill>
              <a:schemeClr val="tx2">
                <a:lumMod val="20000"/>
                <a:lumOff val="80000"/>
              </a:schemeClr>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400" name="M4C2 –I. 1.5…"/>
            <p:cNvSpPr txBox="1"/>
            <p:nvPr/>
          </p:nvSpPr>
          <p:spPr>
            <a:xfrm>
              <a:off x="442543" y="466926"/>
              <a:ext cx="2136788" cy="18158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latin typeface="Georgia"/>
                  <a:ea typeface="Georgia"/>
                  <a:cs typeface="Georgia"/>
                  <a:sym typeface="Georgia"/>
                </a:defRPr>
              </a:pPr>
              <a:r>
                <a:rPr lang="it-IT" dirty="0"/>
                <a:t>Creazione e rafforzamento di "ecosistemi dell'innovazione", costruzione di "leader territoriali di R&amp;S" </a:t>
              </a:r>
              <a:endParaRPr dirty="0"/>
            </a:p>
          </p:txBody>
        </p:sp>
      </p:grpSp>
      <p:grpSp>
        <p:nvGrpSpPr>
          <p:cNvPr id="404" name="Oval 11"/>
          <p:cNvGrpSpPr/>
          <p:nvPr/>
        </p:nvGrpSpPr>
        <p:grpSpPr>
          <a:xfrm>
            <a:off x="5008446" y="3782164"/>
            <a:ext cx="3021877" cy="2749733"/>
            <a:chOff x="-1" y="0"/>
            <a:chExt cx="3021876" cy="2749732"/>
          </a:xfrm>
          <a:solidFill>
            <a:srgbClr val="0070C0"/>
          </a:solidFill>
        </p:grpSpPr>
        <p:sp>
          <p:nvSpPr>
            <p:cNvPr id="402" name="Ovale"/>
            <p:cNvSpPr/>
            <p:nvPr/>
          </p:nvSpPr>
          <p:spPr>
            <a:xfrm>
              <a:off x="-1" y="0"/>
              <a:ext cx="3021876" cy="2749732"/>
            </a:xfrm>
            <a:prstGeom prst="ellipse">
              <a:avLst/>
            </a:prstGeom>
            <a:grp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solidFill>
                  <a:schemeClr val="bg1"/>
                </a:solidFill>
              </a:endParaRPr>
            </a:p>
          </p:txBody>
        </p:sp>
        <p:sp>
          <p:nvSpPr>
            <p:cNvPr id="403" name="M4C2 –I.3.1…"/>
            <p:cNvSpPr txBox="1"/>
            <p:nvPr/>
          </p:nvSpPr>
          <p:spPr>
            <a:xfrm>
              <a:off x="442545" y="332585"/>
              <a:ext cx="2136787" cy="2062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1600" b="1">
                  <a:solidFill>
                    <a:schemeClr val="bg1"/>
                  </a:solidFill>
                  <a:latin typeface="Georgia"/>
                  <a:ea typeface="Georgia"/>
                  <a:cs typeface="Georgia"/>
                </a:defRPr>
              </a:lvl1pPr>
            </a:lstStyle>
            <a:p>
              <a:r>
                <a:rPr lang="it-IT" dirty="0"/>
                <a:t>Fondo per la realizzazione di un sistema integrato di infrastrutture di ricerca e innovazione (creazioni di 30 infrastrutture)</a:t>
              </a:r>
              <a:endParaRPr dirty="0"/>
            </a:p>
          </p:txBody>
        </p:sp>
      </p:grpSp>
      <p:grpSp>
        <p:nvGrpSpPr>
          <p:cNvPr id="407" name="CasellaDiTesto 17"/>
          <p:cNvGrpSpPr/>
          <p:nvPr/>
        </p:nvGrpSpPr>
        <p:grpSpPr>
          <a:xfrm>
            <a:off x="8021585" y="1709543"/>
            <a:ext cx="3785352" cy="2818069"/>
            <a:chOff x="0" y="0"/>
            <a:chExt cx="3866608" cy="2944198"/>
          </a:xfrm>
        </p:grpSpPr>
        <p:sp>
          <p:nvSpPr>
            <p:cNvPr id="405" name="Rettangolo"/>
            <p:cNvSpPr/>
            <p:nvPr/>
          </p:nvSpPr>
          <p:spPr>
            <a:xfrm>
              <a:off x="0" y="0"/>
              <a:ext cx="3866608" cy="2944198"/>
            </a:xfrm>
            <a:prstGeom prst="rect">
              <a:avLst/>
            </a:prstGeom>
            <a:noFill/>
            <a:ln w="28575" cap="flat">
              <a:solidFill>
                <a:srgbClr val="003DAB"/>
              </a:solidFill>
              <a:prstDash val="solid"/>
              <a:round/>
            </a:ln>
            <a:effectLst/>
          </p:spPr>
          <p:txBody>
            <a:bodyPr wrap="square" lIns="45719" tIns="45719" rIns="45719" bIns="45719" numCol="1" anchor="t">
              <a:noAutofit/>
            </a:bodyPr>
            <a:lstStyle/>
            <a:p>
              <a:pPr>
                <a:lnSpc>
                  <a:spcPct val="85000"/>
                </a:lnSpc>
                <a:defRPr sz="1500">
                  <a:latin typeface="Georgia"/>
                  <a:ea typeface="Georgia"/>
                  <a:cs typeface="Georgia"/>
                  <a:sym typeface="Georgia"/>
                </a:defRPr>
              </a:pPr>
              <a:endParaRPr/>
            </a:p>
          </p:txBody>
        </p:sp>
        <p:sp>
          <p:nvSpPr>
            <p:cNvPr id="406" name="QUESTE 4 LINEE DI INVESTIMENTO M4C2:…"/>
            <p:cNvSpPr txBox="1"/>
            <p:nvPr/>
          </p:nvSpPr>
          <p:spPr>
            <a:xfrm>
              <a:off x="203402" y="154772"/>
              <a:ext cx="3549334" cy="23021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lnSpc>
                  <a:spcPct val="85000"/>
                </a:lnSpc>
                <a:defRPr sz="1600" b="1">
                  <a:latin typeface="Georgia"/>
                  <a:ea typeface="Georgia"/>
                  <a:cs typeface="Georgia"/>
                  <a:sym typeface="Georgia"/>
                </a:defRPr>
              </a:pPr>
              <a:endParaRPr sz="800" dirty="0"/>
            </a:p>
            <a:p>
              <a:pPr algn="ctr">
                <a:lnSpc>
                  <a:spcPct val="85000"/>
                </a:lnSpc>
                <a:defRPr sz="1600" b="1">
                  <a:latin typeface="Georgia"/>
                  <a:ea typeface="Georgia"/>
                  <a:cs typeface="Georgia"/>
                  <a:sym typeface="Georgia"/>
                </a:defRPr>
              </a:pPr>
              <a:endParaRPr sz="800" dirty="0"/>
            </a:p>
            <a:p>
              <a:pPr>
                <a:lnSpc>
                  <a:spcPct val="85000"/>
                </a:lnSpc>
                <a:buSzPct val="100000"/>
                <a:defRPr sz="1600" i="1">
                  <a:latin typeface="Georgia"/>
                  <a:ea typeface="Georgia"/>
                  <a:cs typeface="Georgia"/>
                  <a:sym typeface="Georgia"/>
                </a:defRPr>
              </a:pPr>
              <a:r>
                <a:rPr lang="it-IT" b="1" dirty="0"/>
                <a:t>4 Linee di intervento della M4C2 s</a:t>
              </a:r>
              <a:r>
                <a:rPr b="1" dirty="0"/>
                <a:t>ono </a:t>
              </a:r>
              <a:r>
                <a:rPr b="1" dirty="0" err="1"/>
                <a:t>strettamente</a:t>
              </a:r>
              <a:r>
                <a:rPr b="1" dirty="0"/>
                <a:t> </a:t>
              </a:r>
              <a:r>
                <a:rPr lang="it-IT" b="1" dirty="0"/>
                <a:t>interrelate </a:t>
              </a:r>
              <a:r>
                <a:rPr lang="it-IT" dirty="0"/>
                <a:t>e</a:t>
              </a:r>
              <a:r>
                <a:rPr lang="it-IT" b="1" dirty="0"/>
                <a:t> </a:t>
              </a:r>
              <a:r>
                <a:rPr lang="it-IT" dirty="0"/>
                <a:t>c</a:t>
              </a:r>
              <a:r>
                <a:rPr dirty="0" err="1"/>
                <a:t>omportano</a:t>
              </a:r>
              <a:r>
                <a:rPr dirty="0"/>
                <a:t> </a:t>
              </a:r>
              <a:r>
                <a:rPr dirty="0" err="1"/>
                <a:t>l’esigenza</a:t>
              </a:r>
              <a:r>
                <a:rPr dirty="0"/>
                <a:t> di</a:t>
              </a:r>
              <a:r>
                <a:rPr lang="it-IT" dirty="0"/>
                <a:t> strutturare</a:t>
              </a:r>
              <a:r>
                <a:rPr dirty="0"/>
                <a:t> </a:t>
              </a:r>
              <a:r>
                <a:rPr lang="it-IT" dirty="0"/>
                <a:t>collaborazioni partenariali robuste tra mondo della ricerca e imprese attive in diversi territori italiani. </a:t>
              </a:r>
            </a:p>
            <a:p>
              <a:pPr>
                <a:lnSpc>
                  <a:spcPct val="85000"/>
                </a:lnSpc>
                <a:buSzPct val="100000"/>
                <a:defRPr sz="1600" i="1">
                  <a:latin typeface="Georgia"/>
                  <a:ea typeface="Georgia"/>
                  <a:cs typeface="Georgia"/>
                  <a:sym typeface="Georgia"/>
                </a:defRPr>
              </a:pPr>
              <a:r>
                <a:rPr lang="it-IT" dirty="0"/>
                <a:t>Per questi investimenti è richiesta un’attenzione particolare alla </a:t>
              </a:r>
              <a:r>
                <a:rPr dirty="0"/>
                <a:t>compliance con la </a:t>
              </a:r>
              <a:r>
                <a:rPr dirty="0" err="1"/>
                <a:t>normativa</a:t>
              </a:r>
              <a:r>
                <a:rPr dirty="0"/>
                <a:t> </a:t>
              </a:r>
              <a:r>
                <a:rPr dirty="0" err="1"/>
                <a:t>Aiuti</a:t>
              </a:r>
              <a:r>
                <a:rPr dirty="0"/>
                <a:t> di </a:t>
              </a:r>
              <a:r>
                <a:rPr dirty="0" err="1"/>
                <a:t>Stato</a:t>
              </a:r>
              <a:r>
                <a:rPr lang="it-IT" dirty="0"/>
                <a:t> (cofinanziamento privato)</a:t>
              </a:r>
              <a:endParaRPr sz="800" b="1" dirty="0"/>
            </a:p>
          </p:txBody>
        </p:sp>
      </p:grpSp>
      <p:sp>
        <p:nvSpPr>
          <p:cNvPr id="21" name="Rectangle 20" descr="Microscope">
            <a:extLst>
              <a:ext uri="{FF2B5EF4-FFF2-40B4-BE49-F238E27FC236}">
                <a16:creationId xmlns:a16="http://schemas.microsoft.com/office/drawing/2014/main" xmlns="" id="{6D7E339C-FF6F-425D-B6E4-8E470BDF3B6A}"/>
              </a:ext>
            </a:extLst>
          </p:cNvPr>
          <p:cNvSpPr/>
          <p:nvPr/>
        </p:nvSpPr>
        <p:spPr>
          <a:xfrm>
            <a:off x="1908699" y="861134"/>
            <a:ext cx="674703" cy="565111"/>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l="-25000" r="-25000"/>
            </a:stretch>
          </a:blipFill>
        </p:spPr>
        <p:style>
          <a:lnRef idx="2">
            <a:schemeClr val="lt1">
              <a:hueOff val="0"/>
              <a:satOff val="0"/>
              <a:lumOff val="0"/>
              <a:alphaOff val="0"/>
            </a:schemeClr>
          </a:lnRef>
          <a:fillRef idx="1">
            <a:scrgbClr r="0" g="0" b="0"/>
          </a:fillRef>
          <a:effectRef idx="0">
            <a:schemeClr val="accent4">
              <a:hueOff val="18846482"/>
              <a:satOff val="-34615"/>
              <a:lumOff val="13138"/>
              <a:alphaOff val="0"/>
            </a:schemeClr>
          </a:effectRef>
          <a:fontRef idx="minor">
            <a:schemeClr val="lt1"/>
          </a:fontRef>
        </p:style>
        <p:txBody>
          <a:bodyPr/>
          <a:lstStyle/>
          <a:p>
            <a:endParaRPr lang="it-IT" dirty="0"/>
          </a:p>
        </p:txBody>
      </p:sp>
      <p:grpSp>
        <p:nvGrpSpPr>
          <p:cNvPr id="22" name="Rectangle 130">
            <a:extLst>
              <a:ext uri="{FF2B5EF4-FFF2-40B4-BE49-F238E27FC236}">
                <a16:creationId xmlns:a16="http://schemas.microsoft.com/office/drawing/2014/main" xmlns="" id="{A23E8340-B934-4FBD-AF89-9C780B7BB8BD}"/>
              </a:ext>
            </a:extLst>
          </p:cNvPr>
          <p:cNvGrpSpPr/>
          <p:nvPr/>
        </p:nvGrpSpPr>
        <p:grpSpPr>
          <a:xfrm>
            <a:off x="221942" y="861134"/>
            <a:ext cx="2902998" cy="599964"/>
            <a:chOff x="-221943" y="-1"/>
            <a:chExt cx="5621944" cy="383482"/>
          </a:xfrm>
        </p:grpSpPr>
        <p:sp>
          <p:nvSpPr>
            <p:cNvPr id="23" name="Rettangolo">
              <a:extLst>
                <a:ext uri="{FF2B5EF4-FFF2-40B4-BE49-F238E27FC236}">
                  <a16:creationId xmlns:a16="http://schemas.microsoft.com/office/drawing/2014/main" xmlns="" id="{3CA55236-C781-426C-8A28-7D665AF144E3}"/>
                </a:ext>
              </a:extLst>
            </p:cNvPr>
            <p:cNvSpPr/>
            <p:nvPr/>
          </p:nvSpPr>
          <p:spPr>
            <a:xfrm>
              <a:off x="-221943" y="-1"/>
              <a:ext cx="5400002" cy="383482"/>
            </a:xfrm>
            <a:prstGeom prst="rect">
              <a:avLst/>
            </a:prstGeom>
            <a:no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b="1" i="1"/>
            </a:p>
          </p:txBody>
        </p:sp>
        <p:sp>
          <p:nvSpPr>
            <p:cNvPr id="24" name="Riforma 1.1 - Implementazione di misure a supporto della R&amp;S per favorire la semplificazione e la mobilità">
              <a:extLst>
                <a:ext uri="{FF2B5EF4-FFF2-40B4-BE49-F238E27FC236}">
                  <a16:creationId xmlns:a16="http://schemas.microsoft.com/office/drawing/2014/main" xmlns="" id="{C57F4310-0F26-4D6A-9F0A-96DE9D88E9CE}"/>
                </a:ext>
              </a:extLst>
            </p:cNvPr>
            <p:cNvSpPr txBox="1"/>
            <p:nvPr/>
          </p:nvSpPr>
          <p:spPr>
            <a:xfrm>
              <a:off x="-1" y="109488"/>
              <a:ext cx="5400002" cy="1645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rPr lang="it-IT" sz="1200" b="1" i="1" dirty="0"/>
                <a:t>COMPONENTE 2</a:t>
              </a:r>
              <a:endParaRPr sz="1200" b="1" i="1" dirty="0"/>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11</a:t>
            </a:fld>
            <a:endParaRPr lang="it-IT"/>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9" name="CasellaDiTesto 17">
            <a:extLst>
              <a:ext uri="{FF2B5EF4-FFF2-40B4-BE49-F238E27FC236}">
                <a16:creationId xmlns:a16="http://schemas.microsoft.com/office/drawing/2014/main" xmlns="" id="{C968469C-F92C-4466-8658-34C4BF6B600F}"/>
              </a:ext>
            </a:extLst>
          </p:cNvPr>
          <p:cNvSpPr txBox="1"/>
          <p:nvPr/>
        </p:nvSpPr>
        <p:spPr>
          <a:xfrm>
            <a:off x="442915" y="1489166"/>
            <a:ext cx="11435576" cy="4921061"/>
          </a:xfrm>
          <a:prstGeom prst="rect">
            <a:avLst/>
          </a:prstGeom>
          <a:ln w="28575">
            <a:solidFill>
              <a:srgbClr val="003DAB"/>
            </a:solidFill>
          </a:ln>
        </p:spPr>
        <p:txBody>
          <a:bodyPr vert="horz" lIns="36000" tIns="0" rIns="36000" bIns="0" rtlCol="0">
            <a:noAutofit/>
          </a:bodyPr>
          <a:lstStyle>
            <a:defPPr>
              <a:defRPr lang="en-US"/>
            </a:defPPr>
            <a:lvl1pPr marR="0" lvl="0" indent="0" algn="ctr" fontAlgn="auto">
              <a:lnSpc>
                <a:spcPct val="85000"/>
              </a:lnSpc>
              <a:spcBef>
                <a:spcPts val="0"/>
              </a:spcBef>
              <a:spcAft>
                <a:spcPts val="0"/>
              </a:spcAft>
              <a:buClrTx/>
              <a:buSzTx/>
              <a:buFont typeface="Arial" panose="020B0604020202020204" pitchFamily="34" charset="0"/>
              <a:buNone/>
              <a:tabLst/>
              <a:defRPr kumimoji="0" sz="800" b="1" i="0" u="none" strike="noStrike" cap="none" spc="0" normalizeH="0" baseline="0">
                <a:ln>
                  <a:noFill/>
                </a:ln>
                <a:solidFill>
                  <a:srgbClr val="000000"/>
                </a:solidFill>
                <a:effectLst/>
                <a:uLnTx/>
                <a:uFillTx/>
                <a:latin typeface="Georgia"/>
              </a:defRPr>
            </a:lvl1pPr>
            <a:lvl2pPr marL="0" indent="0">
              <a:lnSpc>
                <a:spcPct val="85000"/>
              </a:lnSpc>
              <a:spcBef>
                <a:spcPts val="0"/>
              </a:spcBef>
              <a:spcAft>
                <a:spcPts val="0"/>
              </a:spcAft>
              <a:buFont typeface="Arial" panose="020B0604020202020204" pitchFamily="34" charset="0"/>
              <a:buNone/>
              <a:defRPr sz="2400"/>
            </a:lvl2pPr>
            <a:lvl3pPr marL="0" indent="0">
              <a:lnSpc>
                <a:spcPct val="85000"/>
              </a:lnSpc>
              <a:spcBef>
                <a:spcPts val="0"/>
              </a:spcBef>
              <a:spcAft>
                <a:spcPts val="0"/>
              </a:spcAft>
              <a:buFont typeface="Arial" panose="020B0604020202020204" pitchFamily="34" charset="0"/>
              <a:buNone/>
              <a:defRPr sz="2400"/>
            </a:lvl3pPr>
            <a:lvl4pPr marL="0" indent="0">
              <a:lnSpc>
                <a:spcPct val="85000"/>
              </a:lnSpc>
              <a:spcBef>
                <a:spcPts val="0"/>
              </a:spcBef>
              <a:spcAft>
                <a:spcPts val="0"/>
              </a:spcAft>
              <a:buFont typeface="Arial" panose="020B0604020202020204" pitchFamily="34" charset="0"/>
              <a:buNone/>
              <a:defRPr sz="2400"/>
            </a:lvl4pPr>
            <a:lvl5pPr marL="0" indent="0">
              <a:lnSpc>
                <a:spcPct val="85000"/>
              </a:lnSpc>
              <a:spcBef>
                <a:spcPts val="0"/>
              </a:spcBef>
              <a:spcAft>
                <a:spcPts val="0"/>
              </a:spcAft>
              <a:buFont typeface="Arial" panose="020B0604020202020204" pitchFamily="34" charset="0"/>
              <a:buNone/>
              <a:defRPr sz="2400"/>
            </a:lvl5pPr>
            <a:lvl6pPr marL="0" indent="0">
              <a:lnSpc>
                <a:spcPct val="85000"/>
              </a:lnSpc>
              <a:spcBef>
                <a:spcPts val="0"/>
              </a:spcBef>
              <a:spcAft>
                <a:spcPts val="0"/>
              </a:spcAft>
              <a:buFont typeface="Arial" panose="020B0604020202020204" pitchFamily="34" charset="0"/>
              <a:buNone/>
              <a:defRPr sz="2400"/>
            </a:lvl6pPr>
            <a:lvl7pPr marL="0" indent="0">
              <a:lnSpc>
                <a:spcPct val="85000"/>
              </a:lnSpc>
              <a:spcBef>
                <a:spcPts val="0"/>
              </a:spcBef>
              <a:spcAft>
                <a:spcPts val="0"/>
              </a:spcAft>
              <a:buFont typeface="Arial" panose="020B0604020202020204" pitchFamily="34" charset="0"/>
              <a:buNone/>
              <a:defRPr sz="2400"/>
            </a:lvl7pPr>
            <a:lvl8pPr marL="0" indent="0">
              <a:lnSpc>
                <a:spcPct val="85000"/>
              </a:lnSpc>
              <a:spcBef>
                <a:spcPts val="0"/>
              </a:spcBef>
              <a:spcAft>
                <a:spcPts val="0"/>
              </a:spcAft>
              <a:buFont typeface="Arial" panose="020B0604020202020204" pitchFamily="34" charset="0"/>
              <a:buNone/>
              <a:defRPr sz="2400"/>
            </a:lvl8pPr>
            <a:lvl9pPr marL="0" indent="0">
              <a:lnSpc>
                <a:spcPct val="85000"/>
              </a:lnSpc>
              <a:spcBef>
                <a:spcPts val="0"/>
              </a:spcBef>
              <a:spcAft>
                <a:spcPts val="0"/>
              </a:spcAft>
              <a:buFont typeface="Arial" panose="020B0604020202020204" pitchFamily="34" charset="0"/>
              <a:buNone/>
              <a:defRPr sz="2400"/>
            </a:lvl9pPr>
          </a:lstStyle>
          <a:p>
            <a:pPr algn="l">
              <a:spcAft>
                <a:spcPts val="600"/>
              </a:spcAft>
            </a:pPr>
            <a:endParaRPr lang="it-IT" sz="1800" dirty="0">
              <a:solidFill>
                <a:schemeClr val="tx1"/>
              </a:solidFill>
            </a:endParaRPr>
          </a:p>
          <a:p>
            <a:pPr algn="l">
              <a:spcAft>
                <a:spcPts val="600"/>
              </a:spcAft>
            </a:pPr>
            <a:r>
              <a:rPr lang="it-IT" sz="1800" dirty="0">
                <a:solidFill>
                  <a:schemeClr val="tx1"/>
                </a:solidFill>
              </a:rPr>
              <a:t>Riforma delle classi di laurea</a:t>
            </a:r>
          </a:p>
          <a:p>
            <a:pPr algn="l">
              <a:spcAft>
                <a:spcPts val="600"/>
              </a:spcAft>
            </a:pPr>
            <a:r>
              <a:rPr lang="it-IT" sz="1800" b="0" dirty="0">
                <a:solidFill>
                  <a:schemeClr val="tx1"/>
                </a:solidFill>
              </a:rPr>
              <a:t>Aggiornamento della disciplina sugli ordinamenti didattici dei corsi di laurea, per consentire il rafforzamento delle competenze multidisciplinari (ad es. tecnologie digitali e ambiente) oltre allo sviluppo delle soft skills.</a:t>
            </a:r>
          </a:p>
          <a:p>
            <a:pPr algn="l">
              <a:spcAft>
                <a:spcPts val="600"/>
              </a:spcAft>
            </a:pPr>
            <a:endParaRPr lang="it-IT" sz="1800" dirty="0">
              <a:solidFill>
                <a:schemeClr val="tx1"/>
              </a:solidFill>
            </a:endParaRPr>
          </a:p>
          <a:p>
            <a:pPr algn="l">
              <a:spcAft>
                <a:spcPts val="600"/>
              </a:spcAft>
            </a:pPr>
            <a:r>
              <a:rPr lang="it-IT" sz="1800" dirty="0">
                <a:solidFill>
                  <a:schemeClr val="tx1"/>
                </a:solidFill>
              </a:rPr>
              <a:t>Riforma delle lauree abilitanti per determinate professioni</a:t>
            </a:r>
          </a:p>
          <a:p>
            <a:pPr algn="l">
              <a:spcAft>
                <a:spcPts val="600"/>
              </a:spcAft>
            </a:pPr>
            <a:r>
              <a:rPr lang="it-IT" sz="1800" b="0" dirty="0">
                <a:solidFill>
                  <a:schemeClr val="tx1"/>
                </a:solidFill>
              </a:rPr>
              <a:t>Semplificazione delle procedure per l’abilitazione all’esercizio delle professioni, rendendo l’esame di laurea coincidente con l’esame di stato e velocizzando quindi l’accesso al mondo del lavoro da parte dei laureati.</a:t>
            </a:r>
          </a:p>
          <a:p>
            <a:pPr algn="l">
              <a:spcAft>
                <a:spcPts val="600"/>
              </a:spcAft>
            </a:pPr>
            <a:endParaRPr lang="it-IT" sz="1800" dirty="0">
              <a:solidFill>
                <a:schemeClr val="tx1"/>
              </a:solidFill>
            </a:endParaRPr>
          </a:p>
          <a:p>
            <a:pPr algn="l">
              <a:spcAft>
                <a:spcPts val="600"/>
              </a:spcAft>
            </a:pPr>
            <a:r>
              <a:rPr lang="it-IT" sz="1800" dirty="0">
                <a:solidFill>
                  <a:schemeClr val="tx1"/>
                </a:solidFill>
              </a:rPr>
              <a:t>Alloggi per gli studenti e riforma della legislazione sugli alloggi per gli studenti</a:t>
            </a:r>
          </a:p>
          <a:p>
            <a:pPr algn="l">
              <a:spcAft>
                <a:spcPts val="600"/>
              </a:spcAft>
            </a:pPr>
            <a:r>
              <a:rPr lang="it-IT" sz="1800" b="0" dirty="0">
                <a:solidFill>
                  <a:schemeClr val="tx1"/>
                </a:solidFill>
              </a:rPr>
              <a:t>Incentivare la realizzazione da parte di soggetti privati di nuove strutture universitarie e triplicare i posti per gli studenti fuorisede portandoli a oltre 100 mila entro il 2026.</a:t>
            </a:r>
          </a:p>
          <a:p>
            <a:pPr algn="l">
              <a:spcAft>
                <a:spcPts val="600"/>
              </a:spcAft>
            </a:pPr>
            <a:endParaRPr lang="it-IT" sz="1800" dirty="0">
              <a:solidFill>
                <a:schemeClr val="tx1"/>
              </a:solidFill>
            </a:endParaRPr>
          </a:p>
          <a:p>
            <a:pPr algn="l">
              <a:spcAft>
                <a:spcPts val="600"/>
              </a:spcAft>
            </a:pPr>
            <a:r>
              <a:rPr lang="it-IT" sz="1800" dirty="0">
                <a:solidFill>
                  <a:schemeClr val="tx1"/>
                </a:solidFill>
              </a:rPr>
              <a:t>Riforma dei dottorati</a:t>
            </a:r>
          </a:p>
          <a:p>
            <a:pPr algn="l">
              <a:spcAft>
                <a:spcPts val="600"/>
              </a:spcAft>
            </a:pPr>
            <a:r>
              <a:rPr lang="it-IT" sz="1800" b="0" dirty="0">
                <a:solidFill>
                  <a:schemeClr val="tx1"/>
                </a:solidFill>
              </a:rPr>
              <a:t>Semplificare le procedure per il coinvolgimento di imprese e centri di ricerca e rafforzare le misure dedicate alla costruzione di percorsi di dottorato non finalizzati alla carriera accademica.</a:t>
            </a:r>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a:bodyPr>
          <a:lstStyle/>
          <a:p>
            <a:pPr>
              <a:lnSpc>
                <a:spcPct val="100000"/>
              </a:lnSpc>
              <a:spcAft>
                <a:spcPts val="600"/>
              </a:spcAft>
              <a:buSzPct val="100000"/>
            </a:pPr>
            <a:r>
              <a:rPr lang="it-IT" sz="2400" b="1" i="1" dirty="0"/>
              <a:t>Le riforme del MUR</a:t>
            </a:r>
          </a:p>
        </p:txBody>
      </p:sp>
    </p:spTree>
    <p:extLst>
      <p:ext uri="{BB962C8B-B14F-4D97-AF65-F5344CB8AC3E}">
        <p14:creationId xmlns:p14="http://schemas.microsoft.com/office/powerpoint/2010/main" val="5375917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B3281526-0E3F-4652-B405-A150285E5DA0}"/>
              </a:ext>
            </a:extLst>
          </p:cNvPr>
          <p:cNvSpPr>
            <a:spLocks noGrp="1"/>
          </p:cNvSpPr>
          <p:nvPr>
            <p:ph type="title"/>
          </p:nvPr>
        </p:nvSpPr>
        <p:spPr>
          <a:xfrm>
            <a:off x="442913" y="432001"/>
            <a:ext cx="9319395" cy="837999"/>
          </a:xfrm>
        </p:spPr>
        <p:txBody>
          <a:bodyPr vert="horz">
            <a:normAutofit/>
          </a:bodyPr>
          <a:lstStyle/>
          <a:p>
            <a:pPr>
              <a:lnSpc>
                <a:spcPct val="100000"/>
              </a:lnSpc>
              <a:spcAft>
                <a:spcPts val="600"/>
              </a:spcAft>
              <a:buSzPct val="100000"/>
            </a:pPr>
            <a:r>
              <a:rPr lang="it-IT" sz="2400" b="1" i="1" dirty="0"/>
              <a:t>  Transizione Green e Digital: il «tagging»</a:t>
            </a:r>
          </a:p>
        </p:txBody>
      </p:sp>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12</a:t>
            </a:fld>
            <a:endParaRPr lang="it-IT" dirty="0"/>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8" name="Footer Placeholder 7">
            <a:extLst>
              <a:ext uri="{FF2B5EF4-FFF2-40B4-BE49-F238E27FC236}">
                <a16:creationId xmlns:a16="http://schemas.microsoft.com/office/drawing/2014/main" xmlns="" id="{28D12ABC-7A74-47A6-B027-452AF7DF3460}"/>
              </a:ext>
            </a:extLst>
          </p:cNvPr>
          <p:cNvSpPr>
            <a:spLocks noGrp="1"/>
          </p:cNvSpPr>
          <p:nvPr>
            <p:ph type="ftr" sz="quarter" idx="11"/>
          </p:nvPr>
        </p:nvSpPr>
        <p:spPr>
          <a:xfrm>
            <a:off x="442912" y="6355080"/>
            <a:ext cx="5473701" cy="137160"/>
          </a:xfrm>
          <a:prstGeom prst="rect">
            <a:avLst/>
          </a:prstGeom>
        </p:spPr>
        <p:txBody>
          <a:bodyPr vert="horz" lIns="0" tIns="0" rIns="0" bIns="0" rtlCol="0" anchor="b" anchorCtr="0"/>
          <a:lstStyle>
            <a:defPPr>
              <a:defRPr lang="en-US"/>
            </a:defPPr>
            <a:lvl1pPr marL="0" algn="l" defTabSz="914400" rtl="0" eaLnBrk="1" latinLnBrk="0" hangingPunct="1">
              <a:defRPr lang="it-IT"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PNRR MUR</a:t>
            </a:r>
          </a:p>
        </p:txBody>
      </p:sp>
      <p:sp>
        <p:nvSpPr>
          <p:cNvPr id="25" name="Subtitle 2">
            <a:extLst>
              <a:ext uri="{FF2B5EF4-FFF2-40B4-BE49-F238E27FC236}">
                <a16:creationId xmlns:a16="http://schemas.microsoft.com/office/drawing/2014/main" xmlns="" id="{72D4C2C2-468A-4A4E-84AB-30A989E9E359}"/>
              </a:ext>
            </a:extLst>
          </p:cNvPr>
          <p:cNvSpPr txBox="1">
            <a:spLocks/>
          </p:cNvSpPr>
          <p:nvPr/>
        </p:nvSpPr>
        <p:spPr>
          <a:xfrm>
            <a:off x="860416" y="1548699"/>
            <a:ext cx="10471165" cy="2310462"/>
          </a:xfrm>
          <a:prstGeom prst="rect">
            <a:avLst/>
          </a:prstGeom>
          <a:ln w="28575">
            <a:solidFill>
              <a:srgbClr val="003DAB"/>
            </a:solidFill>
          </a:ln>
        </p:spPr>
        <p:txBody>
          <a:bodyPr vert="horz" lIns="36000" tIns="0" rIns="3600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kumimoji="0" lang="it-IT" sz="800" b="1" i="0" u="none" strike="noStrike" kern="1200" cap="none" spc="0" normalizeH="0" baseline="0" noProof="0" dirty="0">
              <a:ln>
                <a:noFill/>
              </a:ln>
              <a:solidFill>
                <a:srgbClr val="000000"/>
              </a:solidFill>
              <a:effectLst/>
              <a:uLnTx/>
              <a:uFillTx/>
              <a:latin typeface="Georgia"/>
              <a:ea typeface="+mn-ea"/>
              <a:cs typeface="+mn-cs"/>
            </a:endParaRPr>
          </a:p>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rgbClr val="4EB523"/>
                </a:solidFill>
                <a:effectLst/>
                <a:uLnTx/>
                <a:uFillTx/>
                <a:latin typeface="Georgia"/>
                <a:ea typeface="+mn-ea"/>
                <a:cs typeface="+mn-cs"/>
              </a:rPr>
              <a:t>TRANSIZIONE VERDE</a:t>
            </a:r>
            <a:endParaRPr lang="it-IT" sz="1600" dirty="0">
              <a:latin typeface="Georgia"/>
            </a:endParaRPr>
          </a:p>
          <a:p>
            <a:pPr marL="72000" lvl="1">
              <a:lnSpc>
                <a:spcPct val="100000"/>
              </a:lnSpc>
              <a:spcAft>
                <a:spcPts val="600"/>
              </a:spcAft>
              <a:buSzPct val="100000"/>
            </a:pPr>
            <a:r>
              <a:rPr lang="it-IT" sz="1600" dirty="0">
                <a:latin typeface="Georgia"/>
              </a:rPr>
              <a:t>I finanziamenti del PNRR devono concorrere a:</a:t>
            </a:r>
            <a:endParaRPr kumimoji="0" lang="it-IT" sz="1600" i="0" u="none" strike="noStrike" kern="1200" cap="none" spc="0" normalizeH="0" baseline="0" noProof="0" dirty="0">
              <a:ln>
                <a:noFill/>
              </a:ln>
              <a:effectLst/>
              <a:uLnTx/>
              <a:uFillTx/>
              <a:latin typeface="Georgia"/>
              <a:ea typeface="+mn-ea"/>
              <a:cs typeface="+mn-cs"/>
            </a:endParaRPr>
          </a:p>
          <a:p>
            <a:pPr marL="285750" lvl="1" indent="-285750">
              <a:lnSpc>
                <a:spcPct val="100000"/>
              </a:lnSpc>
              <a:buFont typeface="Wingdings" panose="05000000000000000000" pitchFamily="2" charset="2"/>
              <a:buChar char="§"/>
              <a:defRPr/>
            </a:pPr>
            <a:r>
              <a:rPr kumimoji="0" lang="it-IT" sz="1600" i="0" u="none" strike="noStrike" kern="1200" cap="none" spc="0" normalizeH="0" baseline="0" noProof="0" dirty="0">
                <a:ln>
                  <a:noFill/>
                </a:ln>
                <a:effectLst/>
                <a:uLnTx/>
                <a:uFillTx/>
                <a:latin typeface="Georgia"/>
                <a:ea typeface="+mn-ea"/>
                <a:cs typeface="+mn-cs"/>
              </a:rPr>
              <a:t>raggiungere la neutralità climatica entro il 2050 </a:t>
            </a:r>
          </a:p>
          <a:p>
            <a:pPr marL="285750" marR="0" lvl="0" indent="-285750" defTabSz="914400" rtl="0" eaLnBrk="1" fontAlgn="auto" latinLnBrk="0" hangingPunct="1">
              <a:lnSpc>
                <a:spcPct val="85000"/>
              </a:lnSpc>
              <a:spcBef>
                <a:spcPts val="0"/>
              </a:spcBef>
              <a:spcAft>
                <a:spcPts val="0"/>
              </a:spcAft>
              <a:buClrTx/>
              <a:buSzTx/>
              <a:buFont typeface="Wingdings" panose="05000000000000000000" pitchFamily="2" charset="2"/>
              <a:buChar char="§"/>
              <a:tabLst/>
              <a:defRPr/>
            </a:pPr>
            <a:r>
              <a:rPr kumimoji="0" lang="it-IT" sz="1600" i="0" u="none" strike="noStrike" kern="1200" cap="none" spc="0" normalizeH="0" baseline="0" noProof="0" dirty="0">
                <a:ln>
                  <a:noFill/>
                </a:ln>
                <a:effectLst/>
                <a:uLnTx/>
                <a:uFillTx/>
                <a:latin typeface="Georgia"/>
                <a:ea typeface="+mn-ea"/>
                <a:cs typeface="+mn-cs"/>
              </a:rPr>
              <a:t>ridurre del 55% le emissioni di gas a effetto serra entro il 2030</a:t>
            </a:r>
          </a:p>
          <a:p>
            <a:pPr marL="285750" marR="0" lvl="0" indent="-285750" defTabSz="914400" rtl="0" eaLnBrk="1" fontAlgn="auto" latinLnBrk="0" hangingPunct="1">
              <a:lnSpc>
                <a:spcPct val="85000"/>
              </a:lnSpc>
              <a:spcBef>
                <a:spcPts val="0"/>
              </a:spcBef>
              <a:spcAft>
                <a:spcPts val="0"/>
              </a:spcAft>
              <a:buClrTx/>
              <a:buSzTx/>
              <a:buFont typeface="Wingdings" panose="05000000000000000000" pitchFamily="2" charset="2"/>
              <a:buChar char="§"/>
              <a:tabLst/>
              <a:defRPr/>
            </a:pPr>
            <a:r>
              <a:rPr kumimoji="0" lang="it-IT" sz="1600" i="0" u="none" strike="noStrike" kern="1200" cap="none" spc="0" normalizeH="0" baseline="0" noProof="0" dirty="0">
                <a:ln>
                  <a:noFill/>
                </a:ln>
                <a:effectLst/>
                <a:uLnTx/>
                <a:uFillTx/>
                <a:latin typeface="Georgia"/>
                <a:ea typeface="+mn-ea"/>
                <a:cs typeface="+mn-cs"/>
              </a:rPr>
              <a:t>sostenere la transizione verde e la biodiversità</a:t>
            </a:r>
          </a:p>
          <a:p>
            <a:pPr marL="285750" marR="0" lvl="0" indent="-285750" defTabSz="914400" rtl="0" eaLnBrk="1" fontAlgn="auto" latinLnBrk="0" hangingPunct="1">
              <a:lnSpc>
                <a:spcPct val="85000"/>
              </a:lnSpc>
              <a:spcBef>
                <a:spcPts val="0"/>
              </a:spcBef>
              <a:spcAft>
                <a:spcPts val="0"/>
              </a:spcAft>
              <a:buClrTx/>
              <a:buSzTx/>
              <a:buFont typeface="Wingdings" panose="05000000000000000000" pitchFamily="2" charset="2"/>
              <a:buChar char="§"/>
              <a:tabLst/>
              <a:defRPr/>
            </a:pPr>
            <a:r>
              <a:rPr kumimoji="0" lang="it-IT" sz="1600" i="0" u="none" strike="noStrike" kern="1200" cap="none" spc="0" normalizeH="0" baseline="0" noProof="0" dirty="0">
                <a:ln>
                  <a:noFill/>
                </a:ln>
                <a:effectLst/>
                <a:uLnTx/>
                <a:uFillTx/>
                <a:latin typeface="Georgia"/>
                <a:ea typeface="+mn-ea"/>
                <a:cs typeface="+mn-cs"/>
              </a:rPr>
              <a:t>favorire transizione verso sistemi alimentari sostenibili ed economia circolare </a:t>
            </a:r>
          </a:p>
          <a:p>
            <a:pPr marL="0" marR="0" lvl="0" indent="0"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1600" b="1" i="0" u="none" strike="noStrike" kern="1200" cap="none" spc="0" normalizeH="0" baseline="0" noProof="0" dirty="0">
                <a:ln>
                  <a:noFill/>
                </a:ln>
                <a:effectLst/>
                <a:uLnTx/>
                <a:uFillTx/>
                <a:latin typeface="Georgia"/>
                <a:ea typeface="+mn-ea"/>
                <a:cs typeface="+mn-cs"/>
              </a:rPr>
              <a:t>Almeno 37% della spesa per investimenti e riforme deve sostenere gli obiettivi climatici.</a:t>
            </a:r>
          </a:p>
          <a:p>
            <a:pPr marL="0" marR="0" lvl="0" indent="0"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kumimoji="0" lang="it-IT" sz="1600" b="1" i="0" u="none" strike="noStrike" kern="1200" cap="none" spc="0" normalizeH="0" baseline="0" noProof="0" dirty="0">
              <a:ln>
                <a:noFill/>
              </a:ln>
              <a:effectLst/>
              <a:uLnTx/>
              <a:uFillTx/>
              <a:latin typeface="Georgia"/>
              <a:ea typeface="+mn-ea"/>
              <a:cs typeface="+mn-cs"/>
            </a:endParaRPr>
          </a:p>
          <a:p>
            <a:pPr marL="0" marR="0" lvl="0" indent="0"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it-IT" sz="1600" b="1" noProof="0" dirty="0">
                <a:latin typeface="Georgia"/>
              </a:rPr>
              <a:t>Inoltre, gli investimenti non devono arrecare danni significativi all’ambiente (principio DNSH)</a:t>
            </a:r>
            <a:r>
              <a:rPr kumimoji="0" lang="it-IT" sz="1600" b="1" i="0" u="none" strike="noStrike" kern="1200" cap="none" spc="0" normalizeH="0" baseline="0" noProof="0" dirty="0">
                <a:ln>
                  <a:noFill/>
                </a:ln>
                <a:effectLst/>
                <a:uLnTx/>
                <a:uFillTx/>
                <a:latin typeface="Georgia"/>
                <a:ea typeface="+mn-ea"/>
                <a:cs typeface="+mn-cs"/>
              </a:rPr>
              <a:t> </a:t>
            </a:r>
            <a:endParaRPr kumimoji="0" lang="it-IT" sz="1600" b="1" i="0" u="none" strike="noStrike" kern="1200" cap="none" spc="0" normalizeH="0" baseline="0" noProof="0" dirty="0">
              <a:ln>
                <a:noFill/>
              </a:ln>
              <a:solidFill>
                <a:srgbClr val="000000"/>
              </a:solidFill>
              <a:effectLst/>
              <a:uLnTx/>
              <a:uFillTx/>
              <a:latin typeface="Georgia"/>
              <a:ea typeface="+mn-ea"/>
              <a:cs typeface="+mn-cs"/>
            </a:endParaRPr>
          </a:p>
        </p:txBody>
      </p:sp>
      <p:sp>
        <p:nvSpPr>
          <p:cNvPr id="26" name="Subtitle 2">
            <a:extLst>
              <a:ext uri="{FF2B5EF4-FFF2-40B4-BE49-F238E27FC236}">
                <a16:creationId xmlns:a16="http://schemas.microsoft.com/office/drawing/2014/main" xmlns="" id="{FF3E342B-418B-4403-83F7-A1399FD51777}"/>
              </a:ext>
            </a:extLst>
          </p:cNvPr>
          <p:cNvSpPr txBox="1">
            <a:spLocks/>
          </p:cNvSpPr>
          <p:nvPr/>
        </p:nvSpPr>
        <p:spPr>
          <a:xfrm>
            <a:off x="860416" y="4030900"/>
            <a:ext cx="10471162" cy="2195485"/>
          </a:xfrm>
          <a:prstGeom prst="rect">
            <a:avLst/>
          </a:prstGeom>
          <a:ln w="28575">
            <a:solidFill>
              <a:srgbClr val="003DAB"/>
            </a:solidFill>
          </a:ln>
        </p:spPr>
        <p:txBody>
          <a:bodyPr vert="horz" lIns="36000" tIns="0" rIns="3600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kumimoji="0" lang="it-IT" sz="800" b="1" i="0" u="none" strike="noStrike" kern="1200" cap="none" spc="0" normalizeH="0" baseline="0" noProof="0" dirty="0">
              <a:ln>
                <a:noFill/>
              </a:ln>
              <a:solidFill>
                <a:srgbClr val="000000"/>
              </a:solidFill>
              <a:effectLst/>
              <a:uLnTx/>
              <a:uFillTx/>
              <a:latin typeface="Georgia"/>
              <a:ea typeface="+mn-ea"/>
              <a:cs typeface="+mn-cs"/>
            </a:endParaRPr>
          </a:p>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rgbClr val="003DAB"/>
                </a:solidFill>
                <a:effectLst/>
                <a:uLnTx/>
                <a:uFillTx/>
                <a:latin typeface="Georgia"/>
                <a:ea typeface="+mn-ea"/>
                <a:cs typeface="+mn-cs"/>
              </a:rPr>
              <a:t>TRANSIZIONE DIGITALE</a:t>
            </a:r>
          </a:p>
          <a:p>
            <a:pPr lvl="0">
              <a:defRPr/>
            </a:pPr>
            <a:endParaRPr lang="it-IT" sz="1600" dirty="0">
              <a:latin typeface="Georgia"/>
            </a:endParaRPr>
          </a:p>
          <a:p>
            <a:pPr marL="72000" lvl="1">
              <a:lnSpc>
                <a:spcPct val="100000"/>
              </a:lnSpc>
              <a:spcAft>
                <a:spcPts val="600"/>
              </a:spcAft>
              <a:buSzPct val="100000"/>
            </a:pPr>
            <a:r>
              <a:rPr lang="it-IT" sz="1600" dirty="0">
                <a:latin typeface="Georgia"/>
              </a:rPr>
              <a:t>I finanziamenti del PNRR devono concorrere a:</a:t>
            </a:r>
            <a:endParaRPr kumimoji="0" lang="it-IT" sz="1600" i="0" u="none" strike="noStrike" kern="1200" cap="none" spc="0" normalizeH="0" baseline="0" noProof="0" dirty="0">
              <a:ln>
                <a:noFill/>
              </a:ln>
              <a:effectLst/>
              <a:uLnTx/>
              <a:uFillTx/>
              <a:latin typeface="Georgia"/>
              <a:ea typeface="+mn-ea"/>
              <a:cs typeface="+mn-cs"/>
            </a:endParaRPr>
          </a:p>
          <a:p>
            <a:pPr marL="285750" lvl="1" indent="-285750">
              <a:lnSpc>
                <a:spcPct val="100000"/>
              </a:lnSpc>
              <a:buFont typeface="Wingdings" panose="05000000000000000000" pitchFamily="2" charset="2"/>
              <a:buChar char="§"/>
              <a:defRPr/>
            </a:pPr>
            <a:r>
              <a:rPr kumimoji="0" lang="it-IT" sz="1600" i="0" u="none" strike="noStrike" kern="1200" cap="none" spc="0" normalizeH="0" baseline="0" noProof="0" dirty="0">
                <a:ln>
                  <a:noFill/>
                </a:ln>
                <a:effectLst/>
                <a:uLnTx/>
                <a:uFillTx/>
                <a:latin typeface="Georgia"/>
                <a:ea typeface="+mn-ea"/>
                <a:cs typeface="+mn-cs"/>
              </a:rPr>
              <a:t>migliorare le prestazioni digitali sintetizzate dall'Indice di digitalizzazione dell'economia e della società (DESI)</a:t>
            </a:r>
          </a:p>
          <a:p>
            <a:pPr marL="285750" lvl="0" indent="-285750">
              <a:buFont typeface="Wingdings" panose="05000000000000000000" pitchFamily="2" charset="2"/>
              <a:buChar char="§"/>
              <a:defRPr/>
            </a:pPr>
            <a:r>
              <a:rPr lang="it-IT" sz="1600" dirty="0">
                <a:latin typeface="Georgia"/>
              </a:rPr>
              <a:t>Favorire la digitalizzazione della pubblica amministrazione e lo sviluppo dei servizi pubblici digitali</a:t>
            </a:r>
          </a:p>
          <a:p>
            <a:pPr marL="285750" lvl="0" indent="-285750">
              <a:buFont typeface="Wingdings" panose="05000000000000000000" pitchFamily="2" charset="2"/>
              <a:buChar char="§"/>
              <a:defRPr/>
            </a:pPr>
            <a:r>
              <a:rPr lang="it-IT" sz="1600" dirty="0">
                <a:latin typeface="Georgia"/>
              </a:rPr>
              <a:t>migliorare la connettività anche tramite reti di telecomunicazione ad altissima capacità a costi sostenibili</a:t>
            </a:r>
          </a:p>
          <a:p>
            <a:pPr marL="285750" lvl="0" indent="-285750">
              <a:buFont typeface="Wingdings" panose="05000000000000000000" pitchFamily="2" charset="2"/>
              <a:buChar char="§"/>
              <a:defRPr/>
            </a:pPr>
            <a:r>
              <a:rPr lang="it-IT" sz="1600" dirty="0">
                <a:latin typeface="Georgia"/>
              </a:rPr>
              <a:t>favorire l’adozione delle tecnologie digitali da parte delle imprese, in particolare delle piccole e medie</a:t>
            </a:r>
          </a:p>
          <a:p>
            <a:pPr lvl="0">
              <a:defRPr/>
            </a:pPr>
            <a:endParaRPr lang="it-IT" sz="1600" dirty="0">
              <a:latin typeface="Georgia"/>
            </a:endParaRPr>
          </a:p>
          <a:p>
            <a:pPr lvl="0">
              <a:defRPr/>
            </a:pPr>
            <a:r>
              <a:rPr lang="it-IT" sz="1600" b="1" dirty="0">
                <a:latin typeface="Georgia"/>
              </a:rPr>
              <a:t>Almeno 20% della spesa per investimenti e riforme deve sostenere la transizione digitale.</a:t>
            </a:r>
          </a:p>
          <a:p>
            <a:pPr marL="171450" indent="-171450">
              <a:lnSpc>
                <a:spcPct val="100000"/>
              </a:lnSpc>
              <a:spcAft>
                <a:spcPts val="600"/>
              </a:spcAft>
              <a:buSzPct val="100000"/>
              <a:buFont typeface="Arial" panose="020B0604020202020204" pitchFamily="34" charset="0"/>
              <a:buChar char="•"/>
            </a:pPr>
            <a:endParaRPr lang="it-IT" sz="1200" dirty="0">
              <a:solidFill>
                <a:srgbClr val="003DAB"/>
              </a:solidFill>
              <a:latin typeface="Georgia"/>
            </a:endParaRPr>
          </a:p>
        </p:txBody>
      </p:sp>
    </p:spTree>
    <p:extLst>
      <p:ext uri="{BB962C8B-B14F-4D97-AF65-F5344CB8AC3E}">
        <p14:creationId xmlns:p14="http://schemas.microsoft.com/office/powerpoint/2010/main" val="18091345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13</a:t>
            </a:fld>
            <a:endParaRPr lang="it-IT"/>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9" name="CasellaDiTesto 17">
            <a:extLst>
              <a:ext uri="{FF2B5EF4-FFF2-40B4-BE49-F238E27FC236}">
                <a16:creationId xmlns:a16="http://schemas.microsoft.com/office/drawing/2014/main" xmlns="" id="{C968469C-F92C-4466-8658-34C4BF6B600F}"/>
              </a:ext>
            </a:extLst>
          </p:cNvPr>
          <p:cNvSpPr txBox="1"/>
          <p:nvPr/>
        </p:nvSpPr>
        <p:spPr>
          <a:xfrm>
            <a:off x="442915" y="1489166"/>
            <a:ext cx="11435576" cy="3605551"/>
          </a:xfrm>
          <a:prstGeom prst="rect">
            <a:avLst/>
          </a:prstGeom>
          <a:ln w="28575">
            <a:solidFill>
              <a:srgbClr val="003DAB"/>
            </a:solidFill>
          </a:ln>
        </p:spPr>
        <p:txBody>
          <a:bodyPr vert="horz" lIns="36000" tIns="0" rIns="36000" bIns="0" rtlCol="0">
            <a:noAutofit/>
          </a:bodyPr>
          <a:lstStyle>
            <a:defPPr>
              <a:defRPr lang="en-US"/>
            </a:defPPr>
            <a:lvl1pPr marR="0" lvl="0" indent="0" algn="ctr" fontAlgn="auto">
              <a:lnSpc>
                <a:spcPct val="85000"/>
              </a:lnSpc>
              <a:spcBef>
                <a:spcPts val="0"/>
              </a:spcBef>
              <a:spcAft>
                <a:spcPts val="0"/>
              </a:spcAft>
              <a:buClrTx/>
              <a:buSzTx/>
              <a:buFont typeface="Arial" panose="020B0604020202020204" pitchFamily="34" charset="0"/>
              <a:buNone/>
              <a:tabLst/>
              <a:defRPr kumimoji="0" sz="800" b="1" i="0" u="none" strike="noStrike" cap="none" spc="0" normalizeH="0" baseline="0">
                <a:ln>
                  <a:noFill/>
                </a:ln>
                <a:solidFill>
                  <a:srgbClr val="000000"/>
                </a:solidFill>
                <a:effectLst/>
                <a:uLnTx/>
                <a:uFillTx/>
                <a:latin typeface="Georgia"/>
              </a:defRPr>
            </a:lvl1pPr>
            <a:lvl2pPr marL="0" indent="0">
              <a:lnSpc>
                <a:spcPct val="85000"/>
              </a:lnSpc>
              <a:spcBef>
                <a:spcPts val="0"/>
              </a:spcBef>
              <a:spcAft>
                <a:spcPts val="0"/>
              </a:spcAft>
              <a:buFont typeface="Arial" panose="020B0604020202020204" pitchFamily="34" charset="0"/>
              <a:buNone/>
              <a:defRPr sz="2400"/>
            </a:lvl2pPr>
            <a:lvl3pPr marL="0" indent="0">
              <a:lnSpc>
                <a:spcPct val="85000"/>
              </a:lnSpc>
              <a:spcBef>
                <a:spcPts val="0"/>
              </a:spcBef>
              <a:spcAft>
                <a:spcPts val="0"/>
              </a:spcAft>
              <a:buFont typeface="Arial" panose="020B0604020202020204" pitchFamily="34" charset="0"/>
              <a:buNone/>
              <a:defRPr sz="2400"/>
            </a:lvl3pPr>
            <a:lvl4pPr marL="0" indent="0">
              <a:lnSpc>
                <a:spcPct val="85000"/>
              </a:lnSpc>
              <a:spcBef>
                <a:spcPts val="0"/>
              </a:spcBef>
              <a:spcAft>
                <a:spcPts val="0"/>
              </a:spcAft>
              <a:buFont typeface="Arial" panose="020B0604020202020204" pitchFamily="34" charset="0"/>
              <a:buNone/>
              <a:defRPr sz="2400"/>
            </a:lvl4pPr>
            <a:lvl5pPr marL="0" indent="0">
              <a:lnSpc>
                <a:spcPct val="85000"/>
              </a:lnSpc>
              <a:spcBef>
                <a:spcPts val="0"/>
              </a:spcBef>
              <a:spcAft>
                <a:spcPts val="0"/>
              </a:spcAft>
              <a:buFont typeface="Arial" panose="020B0604020202020204" pitchFamily="34" charset="0"/>
              <a:buNone/>
              <a:defRPr sz="2400"/>
            </a:lvl5pPr>
            <a:lvl6pPr marL="0" indent="0">
              <a:lnSpc>
                <a:spcPct val="85000"/>
              </a:lnSpc>
              <a:spcBef>
                <a:spcPts val="0"/>
              </a:spcBef>
              <a:spcAft>
                <a:spcPts val="0"/>
              </a:spcAft>
              <a:buFont typeface="Arial" panose="020B0604020202020204" pitchFamily="34" charset="0"/>
              <a:buNone/>
              <a:defRPr sz="2400"/>
            </a:lvl6pPr>
            <a:lvl7pPr marL="0" indent="0">
              <a:lnSpc>
                <a:spcPct val="85000"/>
              </a:lnSpc>
              <a:spcBef>
                <a:spcPts val="0"/>
              </a:spcBef>
              <a:spcAft>
                <a:spcPts val="0"/>
              </a:spcAft>
              <a:buFont typeface="Arial" panose="020B0604020202020204" pitchFamily="34" charset="0"/>
              <a:buNone/>
              <a:defRPr sz="2400"/>
            </a:lvl7pPr>
            <a:lvl8pPr marL="0" indent="0">
              <a:lnSpc>
                <a:spcPct val="85000"/>
              </a:lnSpc>
              <a:spcBef>
                <a:spcPts val="0"/>
              </a:spcBef>
              <a:spcAft>
                <a:spcPts val="0"/>
              </a:spcAft>
              <a:buFont typeface="Arial" panose="020B0604020202020204" pitchFamily="34" charset="0"/>
              <a:buNone/>
              <a:defRPr sz="2400"/>
            </a:lvl8pPr>
            <a:lvl9pPr marL="0" indent="0">
              <a:lnSpc>
                <a:spcPct val="85000"/>
              </a:lnSpc>
              <a:spcBef>
                <a:spcPts val="0"/>
              </a:spcBef>
              <a:spcAft>
                <a:spcPts val="0"/>
              </a:spcAft>
              <a:buFont typeface="Arial" panose="020B0604020202020204" pitchFamily="34" charset="0"/>
              <a:buNone/>
              <a:defRPr sz="2400"/>
            </a:lvl9pPr>
          </a:lstStyle>
          <a:p>
            <a:pPr algn="l">
              <a:spcAft>
                <a:spcPts val="600"/>
              </a:spcAft>
            </a:pPr>
            <a:endParaRPr lang="it-IT" sz="1800" dirty="0">
              <a:solidFill>
                <a:schemeClr val="tx1"/>
              </a:solidFill>
            </a:endParaRPr>
          </a:p>
          <a:p>
            <a:pPr marL="285750" indent="-285750" algn="l">
              <a:spcAft>
                <a:spcPts val="600"/>
              </a:spcAft>
              <a:buFont typeface="Wingdings" panose="05000000000000000000" pitchFamily="2" charset="2"/>
              <a:buChar char="q"/>
            </a:pPr>
            <a:r>
              <a:rPr lang="it-IT" sz="1800" b="0" dirty="0">
                <a:solidFill>
                  <a:schemeClr val="tx1"/>
                </a:solidFill>
              </a:rPr>
              <a:t>I progetti devono essere contraddistinti da realizzabilità, accountability e </a:t>
            </a:r>
            <a:r>
              <a:rPr lang="it-IT" sz="1800" b="0" dirty="0" err="1">
                <a:solidFill>
                  <a:schemeClr val="tx1"/>
                </a:solidFill>
              </a:rPr>
              <a:t>monitorabilità</a:t>
            </a:r>
            <a:r>
              <a:rPr lang="it-IT" sz="1800" b="0" dirty="0">
                <a:solidFill>
                  <a:schemeClr val="tx1"/>
                </a:solidFill>
              </a:rPr>
              <a:t> </a:t>
            </a:r>
          </a:p>
          <a:p>
            <a:pPr marL="285750" indent="-285750" algn="l">
              <a:spcAft>
                <a:spcPts val="600"/>
              </a:spcAft>
              <a:buFont typeface="Wingdings" panose="05000000000000000000" pitchFamily="2" charset="2"/>
              <a:buChar char="q"/>
            </a:pPr>
            <a:endParaRPr lang="it-IT" sz="1800" b="0" dirty="0">
              <a:solidFill>
                <a:schemeClr val="tx1"/>
              </a:solidFill>
            </a:endParaRPr>
          </a:p>
          <a:p>
            <a:pPr marL="285750" indent="-285750" algn="l">
              <a:spcAft>
                <a:spcPts val="600"/>
              </a:spcAft>
              <a:buFont typeface="Wingdings" panose="05000000000000000000" pitchFamily="2" charset="2"/>
              <a:buChar char="q"/>
            </a:pPr>
            <a:r>
              <a:rPr lang="it-IT" sz="1800" b="0" dirty="0">
                <a:solidFill>
                  <a:schemeClr val="tx1"/>
                </a:solidFill>
              </a:rPr>
              <a:t>L’attuazione del PNRR sarà monitorata tramite indicatori specifici e trasparenti</a:t>
            </a:r>
          </a:p>
          <a:p>
            <a:pPr marL="285750" indent="-285750" algn="l">
              <a:spcAft>
                <a:spcPts val="600"/>
              </a:spcAft>
              <a:buFont typeface="Wingdings" panose="05000000000000000000" pitchFamily="2" charset="2"/>
              <a:buChar char="q"/>
            </a:pPr>
            <a:endParaRPr lang="it-IT" sz="1800" b="0" dirty="0">
              <a:solidFill>
                <a:schemeClr val="tx1"/>
              </a:solidFill>
            </a:endParaRPr>
          </a:p>
          <a:p>
            <a:pPr marL="285750" indent="-285750" algn="l">
              <a:spcAft>
                <a:spcPts val="600"/>
              </a:spcAft>
              <a:buFont typeface="Wingdings" panose="05000000000000000000" pitchFamily="2" charset="2"/>
              <a:buChar char="q"/>
            </a:pPr>
            <a:r>
              <a:rPr lang="it-IT" sz="1800" b="0" dirty="0">
                <a:solidFill>
                  <a:schemeClr val="tx1"/>
                </a:solidFill>
              </a:rPr>
              <a:t>Per ogni intervento dovranno essere individuati gli organi responsabili e le modalità di coordinamento</a:t>
            </a:r>
          </a:p>
          <a:p>
            <a:pPr marL="285750" indent="-285750" algn="l">
              <a:spcAft>
                <a:spcPts val="600"/>
              </a:spcAft>
              <a:buFont typeface="Wingdings" panose="05000000000000000000" pitchFamily="2" charset="2"/>
              <a:buChar char="q"/>
            </a:pPr>
            <a:endParaRPr lang="it-IT" sz="1800" b="0" dirty="0">
              <a:solidFill>
                <a:schemeClr val="tx1"/>
              </a:solidFill>
            </a:endParaRPr>
          </a:p>
          <a:p>
            <a:pPr marL="285750" indent="-285750" algn="l">
              <a:spcAft>
                <a:spcPts val="600"/>
              </a:spcAft>
              <a:buFont typeface="Wingdings" panose="05000000000000000000" pitchFamily="2" charset="2"/>
              <a:buChar char="q"/>
            </a:pPr>
            <a:r>
              <a:rPr lang="it-IT" sz="1800" b="0" dirty="0">
                <a:solidFill>
                  <a:schemeClr val="tx1"/>
                </a:solidFill>
              </a:rPr>
              <a:t>Raggiungimento degli obiettivi richiede un sistematico coinvolgimento degli enti territoriali e delle parti sociali</a:t>
            </a:r>
          </a:p>
          <a:p>
            <a:pPr marL="285750" indent="-285750" algn="l">
              <a:spcAft>
                <a:spcPts val="600"/>
              </a:spcAft>
              <a:buFont typeface="Wingdings" panose="05000000000000000000" pitchFamily="2" charset="2"/>
              <a:buChar char="q"/>
            </a:pPr>
            <a:endParaRPr lang="it-IT" sz="1800" b="0" dirty="0">
              <a:solidFill>
                <a:schemeClr val="tx1"/>
              </a:solidFill>
            </a:endParaRPr>
          </a:p>
          <a:p>
            <a:pPr marL="285750" indent="-285750" algn="l">
              <a:spcAft>
                <a:spcPts val="600"/>
              </a:spcAft>
              <a:buFont typeface="Wingdings" panose="05000000000000000000" pitchFamily="2" charset="2"/>
              <a:buChar char="q"/>
            </a:pPr>
            <a:r>
              <a:rPr lang="it-IT" sz="1800" b="0" dirty="0">
                <a:solidFill>
                  <a:schemeClr val="tx1"/>
                </a:solidFill>
              </a:rPr>
              <a:t>Utilizzo di strumenti che favoriscano l’apporto del capitale privato anche attraverso utilizzo del Project financing</a:t>
            </a:r>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a:bodyPr>
          <a:lstStyle/>
          <a:p>
            <a:pPr>
              <a:lnSpc>
                <a:spcPct val="100000"/>
              </a:lnSpc>
              <a:spcAft>
                <a:spcPts val="600"/>
              </a:spcAft>
              <a:buSzPct val="100000"/>
            </a:pPr>
            <a:r>
              <a:rPr lang="it-IT" sz="2400" b="1" i="1" dirty="0"/>
              <a:t>Obiettivi solidi e credibili</a:t>
            </a:r>
          </a:p>
        </p:txBody>
      </p:sp>
      <p:sp>
        <p:nvSpPr>
          <p:cNvPr id="2" name="CasellaDiTesto 1">
            <a:extLst>
              <a:ext uri="{FF2B5EF4-FFF2-40B4-BE49-F238E27FC236}">
                <a16:creationId xmlns:a16="http://schemas.microsoft.com/office/drawing/2014/main" xmlns="" id="{978F18EC-8F58-4075-BFD7-6251C367DCC8}"/>
              </a:ext>
            </a:extLst>
          </p:cNvPr>
          <p:cNvSpPr txBox="1"/>
          <p:nvPr/>
        </p:nvSpPr>
        <p:spPr>
          <a:xfrm>
            <a:off x="442912" y="5384244"/>
            <a:ext cx="10423780"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600" b="0" i="1" u="none" strike="noStrike" cap="none" spc="0" normalizeH="0" baseline="0" dirty="0">
                <a:ln>
                  <a:noFill/>
                </a:ln>
                <a:solidFill>
                  <a:srgbClr val="000000"/>
                </a:solidFill>
                <a:effectLst/>
                <a:uFillTx/>
                <a:latin typeface="Georgia" panose="02040502050405020303" pitchFamily="18" charset="0"/>
                <a:sym typeface="Arial"/>
              </a:rPr>
              <a:t>“Nel </a:t>
            </a:r>
            <a:r>
              <a:rPr kumimoji="0" lang="it-IT" sz="1600" b="0" i="1" u="none" strike="noStrike" cap="none" spc="0" normalizeH="0" baseline="0" dirty="0" err="1">
                <a:ln>
                  <a:noFill/>
                </a:ln>
                <a:solidFill>
                  <a:srgbClr val="000000"/>
                </a:solidFill>
                <a:effectLst/>
                <a:uFillTx/>
                <a:latin typeface="Georgia" panose="02040502050405020303" pitchFamily="18" charset="0"/>
                <a:sym typeface="Arial"/>
              </a:rPr>
              <a:t>Pnrr</a:t>
            </a:r>
            <a:r>
              <a:rPr kumimoji="0" lang="it-IT" sz="1600" b="0" i="1" u="none" strike="noStrike" cap="none" spc="0" normalizeH="0" baseline="0" dirty="0">
                <a:ln>
                  <a:noFill/>
                </a:ln>
                <a:solidFill>
                  <a:srgbClr val="000000"/>
                </a:solidFill>
                <a:effectLst/>
                <a:uFillTx/>
                <a:latin typeface="Georgia" panose="02040502050405020303" pitchFamily="18" charset="0"/>
                <a:sym typeface="Arial"/>
              </a:rPr>
              <a:t> c’è la misura di quello che sarà il ruolo dell’Italia nella comunità internazionale. La sua credibilità e reputazione come fondatore dell’Unione Europea e protagonista del mondo occidentale”. </a:t>
            </a:r>
            <a:r>
              <a:rPr kumimoji="0" lang="it-IT" sz="1600" b="0" i="0" u="none" strike="noStrike" cap="none" spc="0" normalizeH="0" baseline="0" dirty="0">
                <a:ln>
                  <a:noFill/>
                </a:ln>
                <a:solidFill>
                  <a:srgbClr val="000000"/>
                </a:solidFill>
                <a:effectLst/>
                <a:uFillTx/>
                <a:latin typeface="Georgia" panose="02040502050405020303" pitchFamily="18" charset="0"/>
                <a:sym typeface="Arial"/>
              </a:rPr>
              <a:t>Mario Draghi</a:t>
            </a:r>
          </a:p>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Georgia" panose="02040502050405020303" pitchFamily="18" charset="0"/>
              <a:sym typeface="Arial"/>
            </a:endParaRPr>
          </a:p>
        </p:txBody>
      </p:sp>
    </p:spTree>
    <p:extLst>
      <p:ext uri="{BB962C8B-B14F-4D97-AF65-F5344CB8AC3E}">
        <p14:creationId xmlns:p14="http://schemas.microsoft.com/office/powerpoint/2010/main" val="32332186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2</a:t>
            </a:fld>
            <a:endParaRPr lang="it-IT"/>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9" name="CasellaDiTesto 17">
            <a:extLst>
              <a:ext uri="{FF2B5EF4-FFF2-40B4-BE49-F238E27FC236}">
                <a16:creationId xmlns:a16="http://schemas.microsoft.com/office/drawing/2014/main" xmlns="" id="{C968469C-F92C-4466-8658-34C4BF6B600F}"/>
              </a:ext>
            </a:extLst>
          </p:cNvPr>
          <p:cNvSpPr txBox="1"/>
          <p:nvPr/>
        </p:nvSpPr>
        <p:spPr>
          <a:xfrm>
            <a:off x="442915" y="1489166"/>
            <a:ext cx="11435576" cy="4603723"/>
          </a:xfrm>
          <a:prstGeom prst="rect">
            <a:avLst/>
          </a:prstGeom>
          <a:ln w="28575">
            <a:solidFill>
              <a:srgbClr val="003DAB"/>
            </a:solidFill>
          </a:ln>
        </p:spPr>
        <p:txBody>
          <a:bodyPr vert="horz" lIns="36000" tIns="0" rIns="36000" bIns="0" rtlCol="0">
            <a:noAutofit/>
          </a:bodyPr>
          <a:lstStyle>
            <a:defPPr>
              <a:defRPr lang="en-US"/>
            </a:defPPr>
            <a:lvl1pPr marR="0" lvl="0" indent="0" algn="ctr" fontAlgn="auto">
              <a:lnSpc>
                <a:spcPct val="85000"/>
              </a:lnSpc>
              <a:spcBef>
                <a:spcPts val="0"/>
              </a:spcBef>
              <a:spcAft>
                <a:spcPts val="0"/>
              </a:spcAft>
              <a:buClrTx/>
              <a:buSzTx/>
              <a:buFont typeface="Arial" panose="020B0604020202020204" pitchFamily="34" charset="0"/>
              <a:buNone/>
              <a:tabLst/>
              <a:defRPr kumimoji="0" sz="800" b="1" i="0" u="none" strike="noStrike" cap="none" spc="0" normalizeH="0" baseline="0">
                <a:ln>
                  <a:noFill/>
                </a:ln>
                <a:solidFill>
                  <a:srgbClr val="000000"/>
                </a:solidFill>
                <a:effectLst/>
                <a:uLnTx/>
                <a:uFillTx/>
                <a:latin typeface="Georgia"/>
              </a:defRPr>
            </a:lvl1pPr>
            <a:lvl2pPr marL="0" indent="0">
              <a:lnSpc>
                <a:spcPct val="85000"/>
              </a:lnSpc>
              <a:spcBef>
                <a:spcPts val="0"/>
              </a:spcBef>
              <a:spcAft>
                <a:spcPts val="0"/>
              </a:spcAft>
              <a:buFont typeface="Arial" panose="020B0604020202020204" pitchFamily="34" charset="0"/>
              <a:buNone/>
              <a:defRPr sz="2400"/>
            </a:lvl2pPr>
            <a:lvl3pPr marL="0" indent="0">
              <a:lnSpc>
                <a:spcPct val="85000"/>
              </a:lnSpc>
              <a:spcBef>
                <a:spcPts val="0"/>
              </a:spcBef>
              <a:spcAft>
                <a:spcPts val="0"/>
              </a:spcAft>
              <a:buFont typeface="Arial" panose="020B0604020202020204" pitchFamily="34" charset="0"/>
              <a:buNone/>
              <a:defRPr sz="2400"/>
            </a:lvl3pPr>
            <a:lvl4pPr marL="0" indent="0">
              <a:lnSpc>
                <a:spcPct val="85000"/>
              </a:lnSpc>
              <a:spcBef>
                <a:spcPts val="0"/>
              </a:spcBef>
              <a:spcAft>
                <a:spcPts val="0"/>
              </a:spcAft>
              <a:buFont typeface="Arial" panose="020B0604020202020204" pitchFamily="34" charset="0"/>
              <a:buNone/>
              <a:defRPr sz="2400"/>
            </a:lvl4pPr>
            <a:lvl5pPr marL="0" indent="0">
              <a:lnSpc>
                <a:spcPct val="85000"/>
              </a:lnSpc>
              <a:spcBef>
                <a:spcPts val="0"/>
              </a:spcBef>
              <a:spcAft>
                <a:spcPts val="0"/>
              </a:spcAft>
              <a:buFont typeface="Arial" panose="020B0604020202020204" pitchFamily="34" charset="0"/>
              <a:buNone/>
              <a:defRPr sz="2400"/>
            </a:lvl5pPr>
            <a:lvl6pPr marL="0" indent="0">
              <a:lnSpc>
                <a:spcPct val="85000"/>
              </a:lnSpc>
              <a:spcBef>
                <a:spcPts val="0"/>
              </a:spcBef>
              <a:spcAft>
                <a:spcPts val="0"/>
              </a:spcAft>
              <a:buFont typeface="Arial" panose="020B0604020202020204" pitchFamily="34" charset="0"/>
              <a:buNone/>
              <a:defRPr sz="2400"/>
            </a:lvl6pPr>
            <a:lvl7pPr marL="0" indent="0">
              <a:lnSpc>
                <a:spcPct val="85000"/>
              </a:lnSpc>
              <a:spcBef>
                <a:spcPts val="0"/>
              </a:spcBef>
              <a:spcAft>
                <a:spcPts val="0"/>
              </a:spcAft>
              <a:buFont typeface="Arial" panose="020B0604020202020204" pitchFamily="34" charset="0"/>
              <a:buNone/>
              <a:defRPr sz="2400"/>
            </a:lvl7pPr>
            <a:lvl8pPr marL="0" indent="0">
              <a:lnSpc>
                <a:spcPct val="85000"/>
              </a:lnSpc>
              <a:spcBef>
                <a:spcPts val="0"/>
              </a:spcBef>
              <a:spcAft>
                <a:spcPts val="0"/>
              </a:spcAft>
              <a:buFont typeface="Arial" panose="020B0604020202020204" pitchFamily="34" charset="0"/>
              <a:buNone/>
              <a:defRPr sz="2400"/>
            </a:lvl8pPr>
            <a:lvl9pPr marL="0" indent="0">
              <a:lnSpc>
                <a:spcPct val="85000"/>
              </a:lnSpc>
              <a:spcBef>
                <a:spcPts val="0"/>
              </a:spcBef>
              <a:spcAft>
                <a:spcPts val="0"/>
              </a:spcAft>
              <a:buFont typeface="Arial" panose="020B0604020202020204" pitchFamily="34" charset="0"/>
              <a:buNone/>
              <a:defRPr sz="2400"/>
            </a:lvl9pPr>
          </a:lstStyle>
          <a:p>
            <a:pPr algn="l"/>
            <a:endParaRPr lang="it-IT" sz="1500" b="0" dirty="0">
              <a:solidFill>
                <a:schemeClr val="tx1"/>
              </a:solidFill>
            </a:endParaRPr>
          </a:p>
          <a:p>
            <a:pPr marL="171450" indent="-171450" algn="l">
              <a:spcAft>
                <a:spcPts val="600"/>
              </a:spcAft>
              <a:buFont typeface="Wingdings" panose="05000000000000000000" pitchFamily="2" charset="2"/>
              <a:buChar char="§"/>
            </a:pPr>
            <a:endParaRPr lang="it-IT" sz="2400" b="0" dirty="0">
              <a:solidFill>
                <a:schemeClr val="tx1"/>
              </a:solidFill>
            </a:endParaRPr>
          </a:p>
          <a:p>
            <a:pPr marL="171450" indent="-171450" algn="l">
              <a:spcAft>
                <a:spcPts val="600"/>
              </a:spcAft>
              <a:buFont typeface="Wingdings" panose="05000000000000000000" pitchFamily="2" charset="2"/>
              <a:buChar char="§"/>
            </a:pPr>
            <a:endParaRPr lang="it-IT" sz="2400" b="0" dirty="0">
              <a:solidFill>
                <a:schemeClr val="tx1"/>
              </a:solidFill>
            </a:endParaRPr>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fontScale="90000"/>
          </a:bodyPr>
          <a:lstStyle/>
          <a:p>
            <a:pPr>
              <a:lnSpc>
                <a:spcPct val="100000"/>
              </a:lnSpc>
              <a:spcAft>
                <a:spcPts val="600"/>
              </a:spcAft>
              <a:buSzPct val="100000"/>
            </a:pPr>
            <a:r>
              <a:rPr lang="it-IT" sz="2200" b="1" i="1" dirty="0"/>
              <a:t>Elementi di debolezza del sistema Università e Ricerca attenzionati dal PNRR</a:t>
            </a:r>
          </a:p>
        </p:txBody>
      </p:sp>
      <p:graphicFrame>
        <p:nvGraphicFramePr>
          <p:cNvPr id="3" name="Diagram 2">
            <a:extLst>
              <a:ext uri="{FF2B5EF4-FFF2-40B4-BE49-F238E27FC236}">
                <a16:creationId xmlns:a16="http://schemas.microsoft.com/office/drawing/2014/main" xmlns="" id="{92E3D73C-64C8-4BAB-81A0-0112E23FCBFE}"/>
              </a:ext>
            </a:extLst>
          </p:cNvPr>
          <p:cNvGraphicFramePr/>
          <p:nvPr>
            <p:extLst>
              <p:ext uri="{D42A27DB-BD31-4B8C-83A1-F6EECF244321}">
                <p14:modId xmlns:p14="http://schemas.microsoft.com/office/powerpoint/2010/main" val="813804231"/>
              </p:ext>
            </p:extLst>
          </p:nvPr>
        </p:nvGraphicFramePr>
        <p:xfrm>
          <a:off x="534154" y="1557196"/>
          <a:ext cx="11126709" cy="44543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descr="Microscope">
            <a:extLst>
              <a:ext uri="{FF2B5EF4-FFF2-40B4-BE49-F238E27FC236}">
                <a16:creationId xmlns:a16="http://schemas.microsoft.com/office/drawing/2014/main" xmlns="" id="{DA5332FB-2F60-41C8-8917-AD8A55E70E45}"/>
              </a:ext>
            </a:extLst>
          </p:cNvPr>
          <p:cNvSpPr/>
          <p:nvPr/>
        </p:nvSpPr>
        <p:spPr>
          <a:xfrm>
            <a:off x="1065318" y="4359771"/>
            <a:ext cx="612561" cy="79899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4">
              <a:hueOff val="18846482"/>
              <a:satOff val="-34615"/>
              <a:lumOff val="13138"/>
              <a:alphaOff val="0"/>
            </a:schemeClr>
          </a:effectRef>
          <a:fontRef idx="minor">
            <a:schemeClr val="lt1"/>
          </a:fontRef>
        </p:style>
        <p:txBody>
          <a:bodyPr/>
          <a:lstStyle/>
          <a:p>
            <a:endParaRPr lang="it-IT" dirty="0"/>
          </a:p>
        </p:txBody>
      </p:sp>
      <p:sp>
        <p:nvSpPr>
          <p:cNvPr id="11" name="Rectangle 10" descr="Books">
            <a:extLst>
              <a:ext uri="{FF2B5EF4-FFF2-40B4-BE49-F238E27FC236}">
                <a16:creationId xmlns:a16="http://schemas.microsoft.com/office/drawing/2014/main" xmlns="" id="{25808C26-7ADA-4052-A3FB-53B3D149A5B8}"/>
              </a:ext>
            </a:extLst>
          </p:cNvPr>
          <p:cNvSpPr/>
          <p:nvPr/>
        </p:nvSpPr>
        <p:spPr>
          <a:xfrm>
            <a:off x="1065318" y="2650220"/>
            <a:ext cx="719093" cy="616528"/>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it-IT" dirty="0"/>
          </a:p>
        </p:txBody>
      </p:sp>
      <p:graphicFrame>
        <p:nvGraphicFramePr>
          <p:cNvPr id="13" name="Diagram 12">
            <a:extLst>
              <a:ext uri="{FF2B5EF4-FFF2-40B4-BE49-F238E27FC236}">
                <a16:creationId xmlns:a16="http://schemas.microsoft.com/office/drawing/2014/main" xmlns="" id="{FA3D924E-ADCA-47E4-BEC2-AA5F5B64D794}"/>
              </a:ext>
            </a:extLst>
          </p:cNvPr>
          <p:cNvGraphicFramePr/>
          <p:nvPr>
            <p:extLst>
              <p:ext uri="{D42A27DB-BD31-4B8C-83A1-F6EECF244321}">
                <p14:modId xmlns:p14="http://schemas.microsoft.com/office/powerpoint/2010/main" val="27943269"/>
              </p:ext>
            </p:extLst>
          </p:nvPr>
        </p:nvGraphicFramePr>
        <p:xfrm>
          <a:off x="532645" y="1563874"/>
          <a:ext cx="11126709" cy="445430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4" name="Rectangle 13" descr="Books">
            <a:extLst>
              <a:ext uri="{FF2B5EF4-FFF2-40B4-BE49-F238E27FC236}">
                <a16:creationId xmlns:a16="http://schemas.microsoft.com/office/drawing/2014/main" xmlns="" id="{D071A62F-B8B2-447B-BB77-9236438D8AC4}"/>
              </a:ext>
            </a:extLst>
          </p:cNvPr>
          <p:cNvSpPr/>
          <p:nvPr/>
        </p:nvSpPr>
        <p:spPr>
          <a:xfrm>
            <a:off x="742688" y="2498228"/>
            <a:ext cx="1210399" cy="768520"/>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l="-25000" r="-25000"/>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it-IT" dirty="0"/>
          </a:p>
        </p:txBody>
      </p:sp>
      <p:sp>
        <p:nvSpPr>
          <p:cNvPr id="15" name="Rectangle 14" descr="Microscope">
            <a:extLst>
              <a:ext uri="{FF2B5EF4-FFF2-40B4-BE49-F238E27FC236}">
                <a16:creationId xmlns:a16="http://schemas.microsoft.com/office/drawing/2014/main" xmlns="" id="{41421405-6D3F-405D-8576-B636CB495CA6}"/>
              </a:ext>
            </a:extLst>
          </p:cNvPr>
          <p:cNvSpPr/>
          <p:nvPr/>
        </p:nvSpPr>
        <p:spPr>
          <a:xfrm>
            <a:off x="839598" y="4222469"/>
            <a:ext cx="1033589" cy="1071657"/>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l="-25000" r="-25000"/>
            </a:stretch>
          </a:blipFill>
        </p:spPr>
        <p:style>
          <a:lnRef idx="2">
            <a:schemeClr val="lt1">
              <a:hueOff val="0"/>
              <a:satOff val="0"/>
              <a:lumOff val="0"/>
              <a:alphaOff val="0"/>
            </a:schemeClr>
          </a:lnRef>
          <a:fillRef idx="1">
            <a:scrgbClr r="0" g="0" b="0"/>
          </a:fillRef>
          <a:effectRef idx="0">
            <a:schemeClr val="accent4">
              <a:hueOff val="18846482"/>
              <a:satOff val="-34615"/>
              <a:lumOff val="13138"/>
              <a:alphaOff val="0"/>
            </a:schemeClr>
          </a:effectRef>
          <a:fontRef idx="minor">
            <a:schemeClr val="lt1"/>
          </a:fontRef>
        </p:style>
        <p:txBody>
          <a:bodyPr/>
          <a:lstStyle/>
          <a:p>
            <a:endParaRPr lang="it-IT"/>
          </a:p>
        </p:txBody>
      </p:sp>
    </p:spTree>
    <p:extLst>
      <p:ext uri="{BB962C8B-B14F-4D97-AF65-F5344CB8AC3E}">
        <p14:creationId xmlns:p14="http://schemas.microsoft.com/office/powerpoint/2010/main" val="11157393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3</a:t>
            </a:fld>
            <a:endParaRPr lang="it-IT" dirty="0"/>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a:bodyPr>
          <a:lstStyle/>
          <a:p>
            <a:pPr>
              <a:lnSpc>
                <a:spcPct val="100000"/>
              </a:lnSpc>
              <a:spcAft>
                <a:spcPts val="600"/>
              </a:spcAft>
              <a:buSzPct val="100000"/>
            </a:pPr>
            <a:r>
              <a:rPr lang="it-IT" sz="2400" b="1" i="1" dirty="0"/>
              <a:t>Obiettivi generali per Università e Ricerca</a:t>
            </a:r>
          </a:p>
        </p:txBody>
      </p:sp>
      <p:grpSp>
        <p:nvGrpSpPr>
          <p:cNvPr id="9" name="Group 8">
            <a:extLst>
              <a:ext uri="{FF2B5EF4-FFF2-40B4-BE49-F238E27FC236}">
                <a16:creationId xmlns:a16="http://schemas.microsoft.com/office/drawing/2014/main" xmlns="" id="{AD9971BE-A646-4E01-88C3-15D44374DDE0}"/>
              </a:ext>
            </a:extLst>
          </p:cNvPr>
          <p:cNvGrpSpPr/>
          <p:nvPr/>
        </p:nvGrpSpPr>
        <p:grpSpPr>
          <a:xfrm>
            <a:off x="1922340" y="925115"/>
            <a:ext cx="2916937" cy="1950542"/>
            <a:chOff x="3245902" y="-486287"/>
            <a:chExt cx="2529844" cy="1794359"/>
          </a:xfrm>
        </p:grpSpPr>
        <p:sp>
          <p:nvSpPr>
            <p:cNvPr id="10" name="Hexagon 9">
              <a:extLst>
                <a:ext uri="{FF2B5EF4-FFF2-40B4-BE49-F238E27FC236}">
                  <a16:creationId xmlns:a16="http://schemas.microsoft.com/office/drawing/2014/main" xmlns="" id="{0EF31A16-CF35-4A77-8076-86BC6219A1A6}"/>
                </a:ext>
              </a:extLst>
            </p:cNvPr>
            <p:cNvSpPr/>
            <p:nvPr/>
          </p:nvSpPr>
          <p:spPr>
            <a:xfrm>
              <a:off x="3245902" y="-486287"/>
              <a:ext cx="2529844" cy="1794359"/>
            </a:xfrm>
            <a:prstGeom prst="hexagon">
              <a:avLst>
                <a:gd name="adj" fmla="val 2857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it-IT" dirty="0"/>
            </a:p>
          </p:txBody>
        </p:sp>
        <p:sp>
          <p:nvSpPr>
            <p:cNvPr id="11" name="Hexagon 4">
              <a:extLst>
                <a:ext uri="{FF2B5EF4-FFF2-40B4-BE49-F238E27FC236}">
                  <a16:creationId xmlns:a16="http://schemas.microsoft.com/office/drawing/2014/main" xmlns="" id="{A811F677-5325-47C1-A07E-FAA81FC22819}"/>
                </a:ext>
              </a:extLst>
            </p:cNvPr>
            <p:cNvSpPr txBox="1"/>
            <p:nvPr/>
          </p:nvSpPr>
          <p:spPr>
            <a:xfrm>
              <a:off x="3507159" y="-211188"/>
              <a:ext cx="1843525" cy="1309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FF9900"/>
                </a:buClr>
                <a:buNone/>
              </a:pPr>
              <a:r>
                <a:rPr lang="it-IT" sz="1500" kern="1200" dirty="0">
                  <a:latin typeface="Georgia" panose="02040502050405020303" pitchFamily="18" charset="0"/>
                  <a:ea typeface="+mn-ea"/>
                  <a:cs typeface="Calibri Light" panose="020F0302020204030204" pitchFamily="34" charset="0"/>
                </a:rPr>
                <a:t>Favorire l'accesso all'Università, rendere più rapido il passaggio al mondo del lavoro e rafforzare gli strumenti di orientamento nella scelta del percorso universitario</a:t>
              </a:r>
              <a:endParaRPr lang="it-IT" sz="1500" kern="1200" dirty="0"/>
            </a:p>
          </p:txBody>
        </p:sp>
      </p:grpSp>
      <p:grpSp>
        <p:nvGrpSpPr>
          <p:cNvPr id="13" name="Group 12">
            <a:extLst>
              <a:ext uri="{FF2B5EF4-FFF2-40B4-BE49-F238E27FC236}">
                <a16:creationId xmlns:a16="http://schemas.microsoft.com/office/drawing/2014/main" xmlns="" id="{587F6A84-96BA-4DC8-AFFE-1E7E912A8E12}"/>
              </a:ext>
            </a:extLst>
          </p:cNvPr>
          <p:cNvGrpSpPr/>
          <p:nvPr/>
        </p:nvGrpSpPr>
        <p:grpSpPr>
          <a:xfrm>
            <a:off x="4637531" y="1474190"/>
            <a:ext cx="2916937" cy="2124481"/>
            <a:chOff x="7776680" y="1041019"/>
            <a:chExt cx="2237326" cy="1784365"/>
          </a:xfrm>
        </p:grpSpPr>
        <p:sp>
          <p:nvSpPr>
            <p:cNvPr id="14" name="Hexagon 13">
              <a:extLst>
                <a:ext uri="{FF2B5EF4-FFF2-40B4-BE49-F238E27FC236}">
                  <a16:creationId xmlns:a16="http://schemas.microsoft.com/office/drawing/2014/main" xmlns="" id="{BE7A15FC-EB44-4BBC-AC8F-73EC6172E95D}"/>
                </a:ext>
              </a:extLst>
            </p:cNvPr>
            <p:cNvSpPr/>
            <p:nvPr/>
          </p:nvSpPr>
          <p:spPr>
            <a:xfrm>
              <a:off x="7776680" y="1041019"/>
              <a:ext cx="2237326" cy="1784365"/>
            </a:xfrm>
            <a:prstGeom prst="hexagon">
              <a:avLst>
                <a:gd name="adj" fmla="val 28570"/>
                <a:gd name="vf" fmla="val 115470"/>
              </a:avLst>
            </a:prstGeom>
            <a:solidFill>
              <a:schemeClr val="accent3">
                <a:lumMod val="60000"/>
                <a:lumOff val="40000"/>
              </a:schemeClr>
            </a:solidFill>
          </p:spPr>
          <p:style>
            <a:lnRef idx="2">
              <a:schemeClr val="lt1">
                <a:hueOff val="0"/>
                <a:satOff val="0"/>
                <a:lumOff val="0"/>
                <a:alphaOff val="0"/>
              </a:schemeClr>
            </a:lnRef>
            <a:fillRef idx="1">
              <a:schemeClr val="accent4">
                <a:hueOff val="6282161"/>
                <a:satOff val="-11538"/>
                <a:lumOff val="4379"/>
                <a:alphaOff val="0"/>
              </a:schemeClr>
            </a:fillRef>
            <a:effectRef idx="0">
              <a:schemeClr val="accent4">
                <a:hueOff val="6282161"/>
                <a:satOff val="-11538"/>
                <a:lumOff val="4379"/>
                <a:alphaOff val="0"/>
              </a:schemeClr>
            </a:effectRef>
            <a:fontRef idx="minor">
              <a:schemeClr val="lt1"/>
            </a:fontRef>
          </p:style>
          <p:txBody>
            <a:bodyPr/>
            <a:lstStyle/>
            <a:p>
              <a:endParaRPr lang="it-IT" dirty="0"/>
            </a:p>
          </p:txBody>
        </p:sp>
        <p:sp>
          <p:nvSpPr>
            <p:cNvPr id="15" name="Hexagon 4">
              <a:extLst>
                <a:ext uri="{FF2B5EF4-FFF2-40B4-BE49-F238E27FC236}">
                  <a16:creationId xmlns:a16="http://schemas.microsoft.com/office/drawing/2014/main" xmlns="" id="{3B3204F2-7EE2-484E-8F64-EB9A4234B227}"/>
                </a:ext>
              </a:extLst>
            </p:cNvPr>
            <p:cNvSpPr txBox="1"/>
            <p:nvPr/>
          </p:nvSpPr>
          <p:spPr>
            <a:xfrm>
              <a:off x="8133055" y="1325243"/>
              <a:ext cx="1524576" cy="1215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FF9900"/>
                </a:buClr>
                <a:buNone/>
              </a:pPr>
              <a:r>
                <a:rPr lang="it-IT" sz="1500" kern="1200" dirty="0">
                  <a:latin typeface="Georgia" panose="02040502050405020303" pitchFamily="18" charset="0"/>
                  <a:ea typeface="+mn-ea"/>
                  <a:cs typeface="Calibri Light" panose="020F0302020204030204" pitchFamily="34" charset="0"/>
                </a:rPr>
                <a:t>Riformare e aumentare i dottorati di ricerca, garantendo una valutazione continua della loro qualità</a:t>
              </a:r>
              <a:endParaRPr lang="it-IT" sz="1500" kern="1200" dirty="0"/>
            </a:p>
          </p:txBody>
        </p:sp>
      </p:grpSp>
      <p:grpSp>
        <p:nvGrpSpPr>
          <p:cNvPr id="16" name="Group 15">
            <a:extLst>
              <a:ext uri="{FF2B5EF4-FFF2-40B4-BE49-F238E27FC236}">
                <a16:creationId xmlns:a16="http://schemas.microsoft.com/office/drawing/2014/main" xmlns="" id="{F9C2D4F0-2B42-4481-B657-F8C205711E8D}"/>
              </a:ext>
            </a:extLst>
          </p:cNvPr>
          <p:cNvGrpSpPr/>
          <p:nvPr/>
        </p:nvGrpSpPr>
        <p:grpSpPr>
          <a:xfrm>
            <a:off x="7299495" y="2564378"/>
            <a:ext cx="3116393" cy="2205746"/>
            <a:chOff x="6509695" y="2776677"/>
            <a:chExt cx="2392186" cy="1752522"/>
          </a:xfrm>
        </p:grpSpPr>
        <p:sp>
          <p:nvSpPr>
            <p:cNvPr id="17" name="Hexagon 16">
              <a:extLst>
                <a:ext uri="{FF2B5EF4-FFF2-40B4-BE49-F238E27FC236}">
                  <a16:creationId xmlns:a16="http://schemas.microsoft.com/office/drawing/2014/main" xmlns="" id="{F25D6FDD-12FB-4F57-8056-C5C6A1BA7BF5}"/>
                </a:ext>
              </a:extLst>
            </p:cNvPr>
            <p:cNvSpPr/>
            <p:nvPr/>
          </p:nvSpPr>
          <p:spPr>
            <a:xfrm>
              <a:off x="6509695" y="2776677"/>
              <a:ext cx="2392186" cy="1752522"/>
            </a:xfrm>
            <a:prstGeom prst="hexagon">
              <a:avLst>
                <a:gd name="adj" fmla="val 28570"/>
                <a:gd name="vf" fmla="val 115470"/>
              </a:avLst>
            </a:prstGeom>
            <a:solidFill>
              <a:schemeClr val="tx2">
                <a:lumMod val="75000"/>
              </a:schemeClr>
            </a:solidFill>
          </p:spPr>
          <p:style>
            <a:lnRef idx="2">
              <a:schemeClr val="lt1">
                <a:hueOff val="0"/>
                <a:satOff val="0"/>
                <a:lumOff val="0"/>
                <a:alphaOff val="0"/>
              </a:schemeClr>
            </a:lnRef>
            <a:fillRef idx="1">
              <a:schemeClr val="accent4">
                <a:hueOff val="12564322"/>
                <a:satOff val="-23077"/>
                <a:lumOff val="8759"/>
                <a:alphaOff val="0"/>
              </a:schemeClr>
            </a:fillRef>
            <a:effectRef idx="0">
              <a:schemeClr val="accent4">
                <a:hueOff val="12564322"/>
                <a:satOff val="-23077"/>
                <a:lumOff val="8759"/>
                <a:alphaOff val="0"/>
              </a:schemeClr>
            </a:effectRef>
            <a:fontRef idx="minor">
              <a:schemeClr val="lt1"/>
            </a:fontRef>
          </p:style>
          <p:txBody>
            <a:bodyPr/>
            <a:lstStyle/>
            <a:p>
              <a:endParaRPr lang="it-IT" dirty="0"/>
            </a:p>
          </p:txBody>
        </p:sp>
        <p:sp>
          <p:nvSpPr>
            <p:cNvPr id="18" name="Hexagon 4">
              <a:extLst>
                <a:ext uri="{FF2B5EF4-FFF2-40B4-BE49-F238E27FC236}">
                  <a16:creationId xmlns:a16="http://schemas.microsoft.com/office/drawing/2014/main" xmlns="" id="{8986B47B-9B5F-4521-B002-BA4C5A557647}"/>
                </a:ext>
              </a:extLst>
            </p:cNvPr>
            <p:cNvSpPr txBox="1"/>
            <p:nvPr/>
          </p:nvSpPr>
          <p:spPr>
            <a:xfrm>
              <a:off x="6875942" y="3044991"/>
              <a:ext cx="1659692" cy="1215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500" kern="1200" dirty="0">
                  <a:latin typeface="Georgia" panose="02040502050405020303" pitchFamily="18" charset="0"/>
                </a:rPr>
                <a:t>Rafforzare la ricerca e favorire la diffusione di modelli innovativi per la ricerca di base e applicata condotta in sinergia tra università e imprese</a:t>
              </a:r>
              <a:endParaRPr lang="it-IT" sz="1500" kern="1200" dirty="0"/>
            </a:p>
          </p:txBody>
        </p:sp>
      </p:grpSp>
      <p:grpSp>
        <p:nvGrpSpPr>
          <p:cNvPr id="19" name="Group 18">
            <a:extLst>
              <a:ext uri="{FF2B5EF4-FFF2-40B4-BE49-F238E27FC236}">
                <a16:creationId xmlns:a16="http://schemas.microsoft.com/office/drawing/2014/main" xmlns="" id="{ED483F8E-1923-4899-A07E-C9155C543DDE}"/>
              </a:ext>
            </a:extLst>
          </p:cNvPr>
          <p:cNvGrpSpPr/>
          <p:nvPr/>
        </p:nvGrpSpPr>
        <p:grpSpPr>
          <a:xfrm>
            <a:off x="4688220" y="3943458"/>
            <a:ext cx="2984508" cy="2124480"/>
            <a:chOff x="4053922" y="3669513"/>
            <a:chExt cx="1729708" cy="1496411"/>
          </a:xfrm>
        </p:grpSpPr>
        <p:sp>
          <p:nvSpPr>
            <p:cNvPr id="20" name="Hexagon 19">
              <a:extLst>
                <a:ext uri="{FF2B5EF4-FFF2-40B4-BE49-F238E27FC236}">
                  <a16:creationId xmlns:a16="http://schemas.microsoft.com/office/drawing/2014/main" xmlns="" id="{46D9408E-AD17-4AB5-9050-F77BB3697630}"/>
                </a:ext>
              </a:extLst>
            </p:cNvPr>
            <p:cNvSpPr/>
            <p:nvPr/>
          </p:nvSpPr>
          <p:spPr>
            <a:xfrm>
              <a:off x="4053922" y="3669513"/>
              <a:ext cx="1729708" cy="1496411"/>
            </a:xfrm>
            <a:prstGeom prst="hexagon">
              <a:avLst>
                <a:gd name="adj" fmla="val 28570"/>
                <a:gd name="vf" fmla="val 115470"/>
              </a:avLst>
            </a:prstGeom>
          </p:spPr>
          <p:style>
            <a:lnRef idx="2">
              <a:schemeClr val="lt1">
                <a:hueOff val="0"/>
                <a:satOff val="0"/>
                <a:lumOff val="0"/>
                <a:alphaOff val="0"/>
              </a:schemeClr>
            </a:lnRef>
            <a:fillRef idx="1">
              <a:schemeClr val="accent4">
                <a:hueOff val="18846482"/>
                <a:satOff val="-34615"/>
                <a:lumOff val="13138"/>
                <a:alphaOff val="0"/>
              </a:schemeClr>
            </a:fillRef>
            <a:effectRef idx="0">
              <a:schemeClr val="accent4">
                <a:hueOff val="18846482"/>
                <a:satOff val="-34615"/>
                <a:lumOff val="13138"/>
                <a:alphaOff val="0"/>
              </a:schemeClr>
            </a:effectRef>
            <a:fontRef idx="minor">
              <a:schemeClr val="lt1"/>
            </a:fontRef>
          </p:style>
        </p:sp>
        <p:sp>
          <p:nvSpPr>
            <p:cNvPr id="21" name="Hexagon 4">
              <a:extLst>
                <a:ext uri="{FF2B5EF4-FFF2-40B4-BE49-F238E27FC236}">
                  <a16:creationId xmlns:a16="http://schemas.microsoft.com/office/drawing/2014/main" xmlns="" id="{069D4270-DC42-4158-B790-3AD30E1B3A6A}"/>
                </a:ext>
              </a:extLst>
            </p:cNvPr>
            <p:cNvSpPr txBox="1"/>
            <p:nvPr/>
          </p:nvSpPr>
          <p:spPr>
            <a:xfrm>
              <a:off x="4338363" y="3954550"/>
              <a:ext cx="1156406" cy="10004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500" kern="1200" dirty="0">
                  <a:latin typeface="Georgia" panose="02040502050405020303" pitchFamily="18" charset="0"/>
                  <a:ea typeface="Helvetica"/>
                  <a:cs typeface="Helvetica"/>
                </a:rPr>
                <a:t>Sostenere i processi per l'innovazione e il trasferimento tecnologico</a:t>
              </a:r>
            </a:p>
          </p:txBody>
        </p:sp>
      </p:grpSp>
      <p:grpSp>
        <p:nvGrpSpPr>
          <p:cNvPr id="22" name="Group 21">
            <a:extLst>
              <a:ext uri="{FF2B5EF4-FFF2-40B4-BE49-F238E27FC236}">
                <a16:creationId xmlns:a16="http://schemas.microsoft.com/office/drawing/2014/main" xmlns="" id="{AB41EFF1-9692-405A-9A64-13F88913BA78}"/>
              </a:ext>
            </a:extLst>
          </p:cNvPr>
          <p:cNvGrpSpPr/>
          <p:nvPr/>
        </p:nvGrpSpPr>
        <p:grpSpPr>
          <a:xfrm>
            <a:off x="1922340" y="3090260"/>
            <a:ext cx="2984508" cy="2124481"/>
            <a:chOff x="3214379" y="1980546"/>
            <a:chExt cx="2498245" cy="1532461"/>
          </a:xfrm>
        </p:grpSpPr>
        <p:sp>
          <p:nvSpPr>
            <p:cNvPr id="23" name="Hexagon 22">
              <a:extLst>
                <a:ext uri="{FF2B5EF4-FFF2-40B4-BE49-F238E27FC236}">
                  <a16:creationId xmlns:a16="http://schemas.microsoft.com/office/drawing/2014/main" xmlns="" id="{C825F9F1-57C5-49DB-ADEA-F73D0E5826F0}"/>
                </a:ext>
              </a:extLst>
            </p:cNvPr>
            <p:cNvSpPr/>
            <p:nvPr/>
          </p:nvSpPr>
          <p:spPr>
            <a:xfrm>
              <a:off x="3214379" y="1980546"/>
              <a:ext cx="2498245" cy="1532461"/>
            </a:xfrm>
            <a:prstGeom prst="hexagon">
              <a:avLst>
                <a:gd name="adj" fmla="val 28570"/>
                <a:gd name="vf" fmla="val 11547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Hexagon 4">
              <a:extLst>
                <a:ext uri="{FF2B5EF4-FFF2-40B4-BE49-F238E27FC236}">
                  <a16:creationId xmlns:a16="http://schemas.microsoft.com/office/drawing/2014/main" xmlns="" id="{217DD97B-4CF1-4740-9B2B-F98E50217C58}"/>
                </a:ext>
              </a:extLst>
            </p:cNvPr>
            <p:cNvSpPr txBox="1"/>
            <p:nvPr/>
          </p:nvSpPr>
          <p:spPr>
            <a:xfrm>
              <a:off x="3568507" y="2197774"/>
              <a:ext cx="1789989" cy="109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500" kern="1200" dirty="0">
                  <a:latin typeface="Georgia" panose="02040502050405020303" pitchFamily="18" charset="0"/>
                </a:rPr>
                <a:t>Potenziare le infrastrutture di ricerca, il capitale e le competenze di supporto all'innovazione</a:t>
              </a:r>
              <a:endParaRPr lang="it-IT" sz="1500" kern="1200" dirty="0"/>
            </a:p>
          </p:txBody>
        </p:sp>
      </p:grpSp>
    </p:spTree>
    <p:extLst>
      <p:ext uri="{BB962C8B-B14F-4D97-AF65-F5344CB8AC3E}">
        <p14:creationId xmlns:p14="http://schemas.microsoft.com/office/powerpoint/2010/main" val="22156504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Missione 4   Istruzione e Ricerca"/>
          <p:cNvSpPr txBox="1">
            <a:spLocks noGrp="1"/>
          </p:cNvSpPr>
          <p:nvPr>
            <p:ph type="title"/>
          </p:nvPr>
        </p:nvSpPr>
        <p:spPr>
          <a:prstGeom prst="rect">
            <a:avLst/>
          </a:prstGeom>
        </p:spPr>
        <p:txBody>
          <a:bodyPr/>
          <a:lstStyle>
            <a:lvl1pPr>
              <a:lnSpc>
                <a:spcPct val="100000"/>
              </a:lnSpc>
              <a:spcBef>
                <a:spcPts val="600"/>
              </a:spcBef>
              <a:defRPr sz="2400" b="1" i="1"/>
            </a:lvl1pPr>
          </a:lstStyle>
          <a:p>
            <a:r>
              <a:t>Missione 4   Istruzione e Ricerca </a:t>
            </a:r>
          </a:p>
        </p:txBody>
      </p:sp>
      <p:sp>
        <p:nvSpPr>
          <p:cNvPr id="133" name="Numero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pic>
        <p:nvPicPr>
          <p:cNvPr id="134" name="Immagine" descr="Immagine"/>
          <p:cNvPicPr>
            <a:picLocks noChangeAspect="1"/>
          </p:cNvPicPr>
          <p:nvPr/>
        </p:nvPicPr>
        <p:blipFill>
          <a:blip r:embed="rId2"/>
          <a:stretch>
            <a:fillRect/>
          </a:stretch>
        </p:blipFill>
        <p:spPr>
          <a:xfrm>
            <a:off x="342201" y="1846557"/>
            <a:ext cx="11339484" cy="431929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oter Placeholder 282"/>
          <p:cNvSpPr txBox="1"/>
          <p:nvPr/>
        </p:nvSpPr>
        <p:spPr>
          <a:xfrm>
            <a:off x="442911" y="6365239"/>
            <a:ext cx="5473703"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700"/>
            </a:lvl1pPr>
          </a:lstStyle>
          <a:p>
            <a:r>
              <a:t>PNRR MUR</a:t>
            </a:r>
          </a:p>
        </p:txBody>
      </p:sp>
      <p:grpSp>
        <p:nvGrpSpPr>
          <p:cNvPr id="151" name="Group 23"/>
          <p:cNvGrpSpPr/>
          <p:nvPr/>
        </p:nvGrpSpPr>
        <p:grpSpPr>
          <a:xfrm>
            <a:off x="979449" y="1186552"/>
            <a:ext cx="1127715" cy="1440000"/>
            <a:chOff x="0" y="0"/>
            <a:chExt cx="1127714" cy="1439998"/>
          </a:xfrm>
        </p:grpSpPr>
        <p:grpSp>
          <p:nvGrpSpPr>
            <p:cNvPr id="148" name="Group 24"/>
            <p:cNvGrpSpPr/>
            <p:nvPr/>
          </p:nvGrpSpPr>
          <p:grpSpPr>
            <a:xfrm>
              <a:off x="-1" y="0"/>
              <a:ext cx="1127715" cy="1126492"/>
              <a:chOff x="0" y="0"/>
              <a:chExt cx="1127714" cy="1126491"/>
            </a:xfrm>
          </p:grpSpPr>
          <p:grpSp>
            <p:nvGrpSpPr>
              <p:cNvPr id="145" name="Group 27"/>
              <p:cNvGrpSpPr/>
              <p:nvPr/>
            </p:nvGrpSpPr>
            <p:grpSpPr>
              <a:xfrm>
                <a:off x="-1" y="0"/>
                <a:ext cx="1127716" cy="1126492"/>
                <a:chOff x="0" y="0"/>
                <a:chExt cx="1127714" cy="1126491"/>
              </a:xfrm>
            </p:grpSpPr>
            <p:sp>
              <p:nvSpPr>
                <p:cNvPr id="137" name="Freeform 259"/>
                <p:cNvSpPr/>
                <p:nvPr/>
              </p:nvSpPr>
              <p:spPr>
                <a:xfrm>
                  <a:off x="563246" y="0"/>
                  <a:ext cx="399527"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6327"/>
                      </a:lnTo>
                      <a:cubicBezTo>
                        <a:pt x="15871" y="2276"/>
                        <a:pt x="8100" y="0"/>
                        <a:pt x="0" y="0"/>
                      </a:cubicBezTo>
                      <a:lnTo>
                        <a:pt x="0" y="2160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38" name="Freeform 261"/>
                <p:cNvSpPr/>
                <p:nvPr/>
              </p:nvSpPr>
              <p:spPr>
                <a:xfrm>
                  <a:off x="563246" y="164942"/>
                  <a:ext cx="564469" cy="398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1600" y="13498"/>
                        <a:pt x="19325" y="5730"/>
                        <a:pt x="15274" y="0"/>
                      </a:cubicBezTo>
                      <a:lnTo>
                        <a:pt x="0" y="2160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39" name="Freeform 263"/>
                <p:cNvSpPr/>
                <p:nvPr/>
              </p:nvSpPr>
              <p:spPr>
                <a:xfrm>
                  <a:off x="563246" y="563245"/>
                  <a:ext cx="564469" cy="398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74" y="21600"/>
                      </a:lnTo>
                      <a:cubicBezTo>
                        <a:pt x="19325" y="15871"/>
                        <a:pt x="21600" y="8100"/>
                        <a:pt x="21600" y="0"/>
                      </a:cubicBezTo>
                      <a:lnTo>
                        <a:pt x="0" y="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40" name="Freeform 265"/>
                <p:cNvSpPr/>
                <p:nvPr/>
              </p:nvSpPr>
              <p:spPr>
                <a:xfrm>
                  <a:off x="563246" y="563245"/>
                  <a:ext cx="399527"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100" y="21600"/>
                        <a:pt x="15871" y="19325"/>
                        <a:pt x="21600" y="15274"/>
                      </a:cubicBezTo>
                      <a:lnTo>
                        <a:pt x="0" y="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41" name="Freeform 267"/>
                <p:cNvSpPr/>
                <p:nvPr/>
              </p:nvSpPr>
              <p:spPr>
                <a:xfrm>
                  <a:off x="164942" y="563245"/>
                  <a:ext cx="398305"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274"/>
                      </a:lnTo>
                      <a:cubicBezTo>
                        <a:pt x="5730" y="19325"/>
                        <a:pt x="13498" y="21600"/>
                        <a:pt x="21600" y="21600"/>
                      </a:cubicBezTo>
                      <a:lnTo>
                        <a:pt x="21600" y="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42" name="Freeform 269"/>
                <p:cNvSpPr/>
                <p:nvPr/>
              </p:nvSpPr>
              <p:spPr>
                <a:xfrm>
                  <a:off x="-1" y="563245"/>
                  <a:ext cx="563248" cy="398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0" y="8100"/>
                        <a:pt x="2276" y="15871"/>
                        <a:pt x="6327" y="21600"/>
                      </a:cubicBezTo>
                      <a:lnTo>
                        <a:pt x="21600" y="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43" name="Freeform 271"/>
                <p:cNvSpPr/>
                <p:nvPr/>
              </p:nvSpPr>
              <p:spPr>
                <a:xfrm>
                  <a:off x="-1" y="164942"/>
                  <a:ext cx="563248" cy="3983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327" y="0"/>
                      </a:lnTo>
                      <a:cubicBezTo>
                        <a:pt x="2276" y="5730"/>
                        <a:pt x="0" y="13498"/>
                        <a:pt x="0" y="21600"/>
                      </a:cubicBezTo>
                      <a:lnTo>
                        <a:pt x="21600" y="2160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sp>
              <p:nvSpPr>
                <p:cNvPr id="144" name="Freeform 273"/>
                <p:cNvSpPr/>
                <p:nvPr/>
              </p:nvSpPr>
              <p:spPr>
                <a:xfrm>
                  <a:off x="164942" y="0"/>
                  <a:ext cx="398305"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3498" y="0"/>
                        <a:pt x="5730" y="2276"/>
                        <a:pt x="0" y="6327"/>
                      </a:cubicBezTo>
                      <a:lnTo>
                        <a:pt x="21600" y="21600"/>
                      </a:lnTo>
                      <a:close/>
                    </a:path>
                  </a:pathLst>
                </a:custGeom>
                <a:solidFill>
                  <a:srgbClr val="A6A6A6"/>
                </a:solidFill>
                <a:ln w="3175" cap="flat">
                  <a:solidFill>
                    <a:srgbClr val="FFFFFF"/>
                  </a:solidFill>
                  <a:prstDash val="solid"/>
                  <a:round/>
                </a:ln>
                <a:effectLst/>
              </p:spPr>
              <p:txBody>
                <a:bodyPr wrap="square" lIns="45719" tIns="45719" rIns="45719" bIns="45719" numCol="1" anchor="t">
                  <a:noAutofit/>
                </a:bodyPr>
                <a:lstStyle/>
                <a:p>
                  <a:endParaRPr/>
                </a:p>
              </p:txBody>
            </p:sp>
          </p:grpSp>
          <p:sp>
            <p:nvSpPr>
              <p:cNvPr id="146" name="Oval 28"/>
              <p:cNvSpPr/>
              <p:nvPr/>
            </p:nvSpPr>
            <p:spPr>
              <a:xfrm>
                <a:off x="148255" y="147645"/>
                <a:ext cx="831205"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147" name="Rectangle 10"/>
              <p:cNvSpPr txBox="1"/>
              <p:nvPr/>
            </p:nvSpPr>
            <p:spPr>
              <a:xfrm>
                <a:off x="431954" y="280320"/>
                <a:ext cx="276623"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3200" b="1" i="1">
                    <a:solidFill>
                      <a:srgbClr val="A6A6A6"/>
                    </a:solidFill>
                    <a:latin typeface="Georgia"/>
                    <a:ea typeface="Georgia"/>
                    <a:cs typeface="Georgia"/>
                    <a:sym typeface="Georgia"/>
                  </a:defRPr>
                </a:lvl1pPr>
              </a:lstStyle>
              <a:p>
                <a:r>
                  <a:t>4</a:t>
                </a:r>
              </a:p>
            </p:txBody>
          </p:sp>
        </p:grpSp>
        <p:sp>
          <p:nvSpPr>
            <p:cNvPr id="149" name="Rectangle 25"/>
            <p:cNvSpPr/>
            <p:nvPr/>
          </p:nvSpPr>
          <p:spPr>
            <a:xfrm>
              <a:off x="529240"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150" name="Straight Arrow Connector 26"/>
            <p:cNvSpPr/>
            <p:nvPr/>
          </p:nvSpPr>
          <p:spPr>
            <a:xfrm flipH="1">
              <a:off x="563873" y="941223"/>
              <a:ext cx="1" cy="498777"/>
            </a:xfrm>
            <a:prstGeom prst="line">
              <a:avLst/>
            </a:prstGeom>
            <a:noFill/>
            <a:ln w="53975" cap="rnd">
              <a:solidFill>
                <a:srgbClr val="A6A6A6"/>
              </a:solidFill>
              <a:prstDash val="solid"/>
              <a:round/>
              <a:tailEnd type="triangle" w="med" len="med"/>
            </a:ln>
            <a:effectLst/>
          </p:spPr>
          <p:txBody>
            <a:bodyPr wrap="square" lIns="45719" tIns="45719" rIns="45719" bIns="45719" numCol="1" anchor="t">
              <a:noAutofit/>
            </a:bodyPr>
            <a:lstStyle/>
            <a:p>
              <a:endParaRPr/>
            </a:p>
          </p:txBody>
        </p:sp>
      </p:grpSp>
      <p:grpSp>
        <p:nvGrpSpPr>
          <p:cNvPr id="154" name="Picture Placeholder 222"/>
          <p:cNvGrpSpPr/>
          <p:nvPr/>
        </p:nvGrpSpPr>
        <p:grpSpPr>
          <a:xfrm>
            <a:off x="7875588" y="3175"/>
            <a:ext cx="4321176" cy="6858000"/>
            <a:chOff x="0" y="0"/>
            <a:chExt cx="4321175" cy="6858000"/>
          </a:xfrm>
        </p:grpSpPr>
        <p:sp>
          <p:nvSpPr>
            <p:cNvPr id="152" name="Rettangolo"/>
            <p:cNvSpPr/>
            <p:nvPr/>
          </p:nvSpPr>
          <p:spPr>
            <a:xfrm>
              <a:off x="0" y="0"/>
              <a:ext cx="4321175" cy="6858000"/>
            </a:xfrm>
            <a:prstGeom prst="rect">
              <a:avLst/>
            </a:prstGeom>
            <a:solidFill>
              <a:srgbClr val="DEDEDE"/>
            </a:solidFill>
            <a:ln w="12700" cap="flat">
              <a:noFill/>
              <a:miter lim="400000"/>
            </a:ln>
            <a:effectLst/>
          </p:spPr>
          <p:txBody>
            <a:bodyPr wrap="square" lIns="45719" tIns="45719" rIns="45719" bIns="45719" numCol="1" anchor="ctr">
              <a:noAutofit/>
            </a:bodyPr>
            <a:lstStyle/>
            <a:p>
              <a:endParaRPr/>
            </a:p>
          </p:txBody>
        </p:sp>
        <p:pic>
          <p:nvPicPr>
            <p:cNvPr id="153" name="image4.png" descr="image4.png"/>
            <p:cNvPicPr>
              <a:picLocks noChangeAspect="1"/>
            </p:cNvPicPr>
            <p:nvPr/>
          </p:nvPicPr>
          <p:blipFill>
            <a:blip r:embed="rId2"/>
            <a:srcRect l="29005" r="29005"/>
            <a:stretch>
              <a:fillRect/>
            </a:stretch>
          </p:blipFill>
          <p:spPr>
            <a:xfrm>
              <a:off x="0" y="0"/>
              <a:ext cx="4321175" cy="6858000"/>
            </a:xfrm>
            <a:prstGeom prst="rect">
              <a:avLst/>
            </a:prstGeom>
            <a:ln w="12700" cap="flat">
              <a:noFill/>
              <a:miter lim="400000"/>
            </a:ln>
            <a:effectLst/>
          </p:spPr>
        </p:pic>
      </p:grpSp>
      <p:grpSp>
        <p:nvGrpSpPr>
          <p:cNvPr id="161" name="Group 6"/>
          <p:cNvGrpSpPr/>
          <p:nvPr/>
        </p:nvGrpSpPr>
        <p:grpSpPr>
          <a:xfrm>
            <a:off x="169200" y="90000"/>
            <a:ext cx="5931578" cy="904330"/>
            <a:chOff x="0" y="0"/>
            <a:chExt cx="5931576" cy="904329"/>
          </a:xfrm>
        </p:grpSpPr>
        <p:grpSp>
          <p:nvGrpSpPr>
            <p:cNvPr id="159" name="Group 16"/>
            <p:cNvGrpSpPr/>
            <p:nvPr/>
          </p:nvGrpSpPr>
          <p:grpSpPr>
            <a:xfrm>
              <a:off x="0" y="-1"/>
              <a:ext cx="5923770" cy="904331"/>
              <a:chOff x="0" y="0"/>
              <a:chExt cx="5923769" cy="904329"/>
            </a:xfrm>
          </p:grpSpPr>
          <p:sp>
            <p:nvSpPr>
              <p:cNvPr id="155" name="Freeform 186"/>
              <p:cNvSpPr/>
              <p:nvPr/>
            </p:nvSpPr>
            <p:spPr>
              <a:xfrm rot="10800000">
                <a:off x="860195" y="0"/>
                <a:ext cx="5063575" cy="9043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1194" y="18135"/>
                      <a:pt x="20870" y="14291"/>
                      <a:pt x="20464" y="10826"/>
                    </a:cubicBezTo>
                    <a:cubicBezTo>
                      <a:pt x="20870" y="7091"/>
                      <a:pt x="21194" y="3735"/>
                      <a:pt x="21600" y="0"/>
                    </a:cubicBezTo>
                    <a:lnTo>
                      <a:pt x="0" y="0"/>
                    </a:lnTo>
                    <a:close/>
                  </a:path>
                </a:pathLst>
              </a:custGeom>
              <a:solidFill>
                <a:srgbClr val="FFC285"/>
              </a:solidFill>
              <a:ln w="9525" cap="flat">
                <a:solidFill>
                  <a:srgbClr val="FFC285"/>
                </a:solidFill>
                <a:prstDash val="solid"/>
                <a:round/>
              </a:ln>
              <a:effectLst/>
            </p:spPr>
            <p:txBody>
              <a:bodyPr wrap="square" lIns="45719" tIns="45719" rIns="45719" bIns="45719" numCol="1" anchor="t">
                <a:noAutofit/>
              </a:bodyPr>
              <a:lstStyle/>
              <a:p>
                <a:endParaRPr/>
              </a:p>
            </p:txBody>
          </p:sp>
          <p:grpSp>
            <p:nvGrpSpPr>
              <p:cNvPr id="158" name="Group 19"/>
              <p:cNvGrpSpPr/>
              <p:nvPr/>
            </p:nvGrpSpPr>
            <p:grpSpPr>
              <a:xfrm>
                <a:off x="0" y="-1"/>
                <a:ext cx="1073891" cy="904330"/>
                <a:chOff x="0" y="0"/>
                <a:chExt cx="1073890" cy="904329"/>
              </a:xfrm>
            </p:grpSpPr>
            <p:sp>
              <p:nvSpPr>
                <p:cNvPr id="156" name="Freeform 34"/>
                <p:cNvSpPr/>
                <p:nvPr/>
              </p:nvSpPr>
              <p:spPr>
                <a:xfrm>
                  <a:off x="0" y="-1"/>
                  <a:ext cx="1073891" cy="904330"/>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FC285"/>
                </a:solidFill>
                <a:ln w="12700" cap="flat">
                  <a:noFill/>
                  <a:miter lim="400000"/>
                </a:ln>
                <a:effectLst/>
              </p:spPr>
              <p:txBody>
                <a:bodyPr wrap="square" lIns="45719" tIns="45719" rIns="45719" bIns="45719" numCol="1" anchor="t">
                  <a:noAutofit/>
                </a:bodyPr>
                <a:lstStyle/>
                <a:p>
                  <a:endParaRPr/>
                </a:p>
              </p:txBody>
            </p:sp>
            <p:pic>
              <p:nvPicPr>
                <p:cNvPr id="157" name="Picture 21" descr="Picture 21"/>
                <p:cNvPicPr>
                  <a:picLocks noChangeAspect="1"/>
                </p:cNvPicPr>
                <p:nvPr/>
              </p:nvPicPr>
              <p:blipFill>
                <a:blip r:embed="rId3"/>
                <a:stretch>
                  <a:fillRect/>
                </a:stretch>
              </p:blipFill>
              <p:spPr>
                <a:xfrm>
                  <a:off x="213695" y="139556"/>
                  <a:ext cx="646501" cy="625217"/>
                </a:xfrm>
                <a:prstGeom prst="rect">
                  <a:avLst/>
                </a:prstGeom>
                <a:ln w="12700" cap="flat">
                  <a:noFill/>
                  <a:miter lim="400000"/>
                </a:ln>
                <a:effectLst/>
              </p:spPr>
            </p:pic>
          </p:grpSp>
        </p:grpSp>
        <p:pic>
          <p:nvPicPr>
            <p:cNvPr id="160" name="Picture 1" descr="Picture 1"/>
            <p:cNvPicPr>
              <a:picLocks noChangeAspect="1"/>
            </p:cNvPicPr>
            <p:nvPr/>
          </p:nvPicPr>
          <p:blipFill>
            <a:blip r:embed="rId4"/>
            <a:stretch>
              <a:fillRect/>
            </a:stretch>
          </p:blipFill>
          <p:spPr>
            <a:xfrm>
              <a:off x="1195473" y="314175"/>
              <a:ext cx="4736105" cy="334802"/>
            </a:xfrm>
            <a:prstGeom prst="rect">
              <a:avLst/>
            </a:prstGeom>
            <a:ln w="12700" cap="flat">
              <a:noFill/>
              <a:miter lim="400000"/>
            </a:ln>
            <a:effectLst/>
          </p:spPr>
        </p:pic>
      </p:grpSp>
      <p:pic>
        <p:nvPicPr>
          <p:cNvPr id="162" name="Picture 7" descr="Picture 7"/>
          <p:cNvPicPr>
            <a:picLocks noChangeAspect="1"/>
          </p:cNvPicPr>
          <p:nvPr/>
        </p:nvPicPr>
        <p:blipFill>
          <a:blip r:embed="rId5"/>
          <a:stretch>
            <a:fillRect/>
          </a:stretch>
        </p:blipFill>
        <p:spPr>
          <a:xfrm>
            <a:off x="6276237" y="84274"/>
            <a:ext cx="1202144" cy="1440000"/>
          </a:xfrm>
          <a:prstGeom prst="rect">
            <a:avLst/>
          </a:prstGeom>
          <a:ln w="12700">
            <a:miter lim="400000"/>
          </a:ln>
        </p:spPr>
      </p:pic>
      <p:grpSp>
        <p:nvGrpSpPr>
          <p:cNvPr id="175" name="Group 93"/>
          <p:cNvGrpSpPr/>
          <p:nvPr/>
        </p:nvGrpSpPr>
        <p:grpSpPr>
          <a:xfrm>
            <a:off x="3717679" y="1186551"/>
            <a:ext cx="1126287" cy="1440003"/>
            <a:chOff x="0" y="-1"/>
            <a:chExt cx="1126286" cy="1440001"/>
          </a:xfrm>
        </p:grpSpPr>
        <p:grpSp>
          <p:nvGrpSpPr>
            <p:cNvPr id="172" name="Group 94"/>
            <p:cNvGrpSpPr/>
            <p:nvPr/>
          </p:nvGrpSpPr>
          <p:grpSpPr>
            <a:xfrm>
              <a:off x="0" y="-1"/>
              <a:ext cx="1126286" cy="1126494"/>
              <a:chOff x="0" y="0"/>
              <a:chExt cx="1126285" cy="1126492"/>
            </a:xfrm>
          </p:grpSpPr>
          <p:grpSp>
            <p:nvGrpSpPr>
              <p:cNvPr id="169" name="Group 97"/>
              <p:cNvGrpSpPr/>
              <p:nvPr/>
            </p:nvGrpSpPr>
            <p:grpSpPr>
              <a:xfrm>
                <a:off x="0" y="0"/>
                <a:ext cx="1126285" cy="1126492"/>
                <a:chOff x="0" y="0"/>
                <a:chExt cx="1126284" cy="1126491"/>
              </a:xfrm>
            </p:grpSpPr>
            <p:sp>
              <p:nvSpPr>
                <p:cNvPr id="163" name="Freeform 244"/>
                <p:cNvSpPr/>
                <p:nvPr/>
              </p:nvSpPr>
              <p:spPr>
                <a:xfrm>
                  <a:off x="562548" y="0"/>
                  <a:ext cx="488718"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cubicBezTo>
                        <a:pt x="17143" y="4116"/>
                        <a:pt x="8911" y="0"/>
                        <a:pt x="0" y="0"/>
                      </a:cubicBezTo>
                      <a:lnTo>
                        <a:pt x="0" y="2160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164" name="Freeform 246"/>
                <p:cNvSpPr/>
                <p:nvPr/>
              </p:nvSpPr>
              <p:spPr>
                <a:xfrm>
                  <a:off x="562548" y="281011"/>
                  <a:ext cx="563737" cy="564469"/>
                </a:xfrm>
                <a:custGeom>
                  <a:avLst/>
                  <a:gdLst/>
                  <a:ahLst/>
                  <a:cxnLst>
                    <a:cxn ang="0">
                      <a:pos x="wd2" y="hd2"/>
                    </a:cxn>
                    <a:cxn ang="5400000">
                      <a:pos x="wd2" y="hd2"/>
                    </a:cxn>
                    <a:cxn ang="10800000">
                      <a:pos x="wd2" y="hd2"/>
                    </a:cxn>
                    <a:cxn ang="16200000">
                      <a:pos x="wd2" y="hd2"/>
                    </a:cxn>
                  </a:cxnLst>
                  <a:rect l="0" t="0" r="r" b="b"/>
                  <a:pathLst>
                    <a:path w="20677" h="21600" extrusionOk="0">
                      <a:moveTo>
                        <a:pt x="0" y="10799"/>
                      </a:moveTo>
                      <a:lnTo>
                        <a:pt x="17908" y="21600"/>
                      </a:lnTo>
                      <a:cubicBezTo>
                        <a:pt x="21600" y="14917"/>
                        <a:pt x="21600" y="6683"/>
                        <a:pt x="17908" y="0"/>
                      </a:cubicBezTo>
                      <a:lnTo>
                        <a:pt x="0" y="10799"/>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165" name="Freeform 248"/>
                <p:cNvSpPr/>
                <p:nvPr/>
              </p:nvSpPr>
              <p:spPr>
                <a:xfrm>
                  <a:off x="562548" y="563245"/>
                  <a:ext cx="488718"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911" y="21600"/>
                        <a:pt x="17143" y="17482"/>
                        <a:pt x="21600" y="10801"/>
                      </a:cubicBezTo>
                      <a:lnTo>
                        <a:pt x="0" y="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166" name="Freeform 250"/>
                <p:cNvSpPr/>
                <p:nvPr/>
              </p:nvSpPr>
              <p:spPr>
                <a:xfrm>
                  <a:off x="75053" y="563245"/>
                  <a:ext cx="487496"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1"/>
                      </a:lnTo>
                      <a:cubicBezTo>
                        <a:pt x="4454" y="17482"/>
                        <a:pt x="12688" y="21600"/>
                        <a:pt x="21600" y="21600"/>
                      </a:cubicBezTo>
                      <a:lnTo>
                        <a:pt x="21600" y="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167" name="Freeform 252"/>
                <p:cNvSpPr/>
                <p:nvPr/>
              </p:nvSpPr>
              <p:spPr>
                <a:xfrm>
                  <a:off x="0" y="281011"/>
                  <a:ext cx="562549" cy="564469"/>
                </a:xfrm>
                <a:custGeom>
                  <a:avLst/>
                  <a:gdLst/>
                  <a:ahLst/>
                  <a:cxnLst>
                    <a:cxn ang="0">
                      <a:pos x="wd2" y="hd2"/>
                    </a:cxn>
                    <a:cxn ang="5400000">
                      <a:pos x="wd2" y="hd2"/>
                    </a:cxn>
                    <a:cxn ang="10800000">
                      <a:pos x="wd2" y="hd2"/>
                    </a:cxn>
                    <a:cxn ang="16200000">
                      <a:pos x="wd2" y="hd2"/>
                    </a:cxn>
                  </a:cxnLst>
                  <a:rect l="0" t="0" r="r" b="b"/>
                  <a:pathLst>
                    <a:path w="20676" h="21600" extrusionOk="0">
                      <a:moveTo>
                        <a:pt x="20676" y="10799"/>
                      </a:moveTo>
                      <a:lnTo>
                        <a:pt x="2771" y="0"/>
                      </a:lnTo>
                      <a:cubicBezTo>
                        <a:pt x="-924" y="6683"/>
                        <a:pt x="-924" y="14917"/>
                        <a:pt x="2771" y="21600"/>
                      </a:cubicBezTo>
                      <a:lnTo>
                        <a:pt x="20676" y="10799"/>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168" name="Freeform 254"/>
                <p:cNvSpPr/>
                <p:nvPr/>
              </p:nvSpPr>
              <p:spPr>
                <a:xfrm>
                  <a:off x="75053" y="0"/>
                  <a:ext cx="487496"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2688" y="0"/>
                        <a:pt x="4454" y="4116"/>
                        <a:pt x="0" y="10800"/>
                      </a:cubicBezTo>
                      <a:lnTo>
                        <a:pt x="21600" y="2160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grpSp>
          <p:sp>
            <p:nvSpPr>
              <p:cNvPr id="170" name="Oval 98"/>
              <p:cNvSpPr/>
              <p:nvPr/>
            </p:nvSpPr>
            <p:spPr>
              <a:xfrm>
                <a:off x="147557" y="147644"/>
                <a:ext cx="831203"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171" name="Rectangle 10"/>
              <p:cNvSpPr txBox="1"/>
              <p:nvPr/>
            </p:nvSpPr>
            <p:spPr>
              <a:xfrm>
                <a:off x="189588" y="328431"/>
                <a:ext cx="750204" cy="600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600" b="1" i="1">
                    <a:solidFill>
                      <a:srgbClr val="05A0D1"/>
                    </a:solidFill>
                    <a:latin typeface="Georgia"/>
                    <a:ea typeface="Georgia"/>
                    <a:cs typeface="Georgia"/>
                    <a:sym typeface="Georgia"/>
                  </a:defRPr>
                </a:lvl1pPr>
              </a:lstStyle>
              <a:p>
                <a:r>
                  <a:rPr dirty="0"/>
                  <a:t>2,64</a:t>
                </a:r>
                <a:endParaRPr lang="it-IT" dirty="0"/>
              </a:p>
              <a:p>
                <a:pPr algn="ctr"/>
                <a:r>
                  <a:rPr lang="it-IT" sz="1300" dirty="0"/>
                  <a:t>Mld</a:t>
                </a:r>
                <a:endParaRPr sz="1300" dirty="0"/>
              </a:p>
            </p:txBody>
          </p:sp>
        </p:grpSp>
        <p:sp>
          <p:nvSpPr>
            <p:cNvPr id="173" name="Rectangle 95"/>
            <p:cNvSpPr/>
            <p:nvPr/>
          </p:nvSpPr>
          <p:spPr>
            <a:xfrm>
              <a:off x="527894"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174" name="Straight Arrow Connector 96"/>
            <p:cNvSpPr/>
            <p:nvPr/>
          </p:nvSpPr>
          <p:spPr>
            <a:xfrm flipH="1">
              <a:off x="562527" y="941222"/>
              <a:ext cx="1" cy="498778"/>
            </a:xfrm>
            <a:prstGeom prst="line">
              <a:avLst/>
            </a:prstGeom>
            <a:noFill/>
            <a:ln w="53975" cap="rnd">
              <a:solidFill>
                <a:srgbClr val="05A0D1"/>
              </a:solidFill>
              <a:prstDash val="solid"/>
              <a:round/>
              <a:tailEnd type="triangle" w="med" len="med"/>
            </a:ln>
            <a:effectLst/>
          </p:spPr>
          <p:txBody>
            <a:bodyPr wrap="square" lIns="45719" tIns="45719" rIns="45719" bIns="45719" numCol="1" anchor="t">
              <a:noAutofit/>
            </a:bodyPr>
            <a:lstStyle/>
            <a:p>
              <a:endParaRPr/>
            </a:p>
          </p:txBody>
        </p:sp>
      </p:grpSp>
      <p:sp>
        <p:nvSpPr>
          <p:cNvPr id="176" name="TextBox 13"/>
          <p:cNvSpPr txBox="1"/>
          <p:nvPr/>
        </p:nvSpPr>
        <p:spPr>
          <a:xfrm>
            <a:off x="950668" y="2670780"/>
            <a:ext cx="921475"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Riforme</a:t>
            </a:r>
          </a:p>
        </p:txBody>
      </p:sp>
      <p:sp>
        <p:nvSpPr>
          <p:cNvPr id="177" name="TextBox 106"/>
          <p:cNvSpPr txBox="1"/>
          <p:nvPr/>
        </p:nvSpPr>
        <p:spPr>
          <a:xfrm>
            <a:off x="2160985"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Investimenti</a:t>
            </a:r>
          </a:p>
        </p:txBody>
      </p:sp>
      <p:sp>
        <p:nvSpPr>
          <p:cNvPr id="178" name="TextBox 107"/>
          <p:cNvSpPr txBox="1"/>
          <p:nvPr/>
        </p:nvSpPr>
        <p:spPr>
          <a:xfrm>
            <a:off x="3681383"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Risorse</a:t>
            </a:r>
          </a:p>
        </p:txBody>
      </p:sp>
      <p:grpSp>
        <p:nvGrpSpPr>
          <p:cNvPr id="181" name="Group 167"/>
          <p:cNvGrpSpPr/>
          <p:nvPr/>
        </p:nvGrpSpPr>
        <p:grpSpPr>
          <a:xfrm>
            <a:off x="127954" y="4849491"/>
            <a:ext cx="837494" cy="837495"/>
            <a:chOff x="0" y="0"/>
            <a:chExt cx="837493" cy="837493"/>
          </a:xfrm>
        </p:grpSpPr>
        <p:sp>
          <p:nvSpPr>
            <p:cNvPr id="179" name="Teardrop 170"/>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180" name="Oval 171"/>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184" name="Rectangle 168"/>
          <p:cNvGrpSpPr/>
          <p:nvPr/>
        </p:nvGrpSpPr>
        <p:grpSpPr>
          <a:xfrm>
            <a:off x="818666" y="5077166"/>
            <a:ext cx="5400002" cy="383483"/>
            <a:chOff x="0" y="0"/>
            <a:chExt cx="5400000" cy="383481"/>
          </a:xfrm>
        </p:grpSpPr>
        <p:sp>
          <p:nvSpPr>
            <p:cNvPr id="182"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183" name="Investimento 3.4 - Didattica e competenze universitarie avanzate"/>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3.4 </a:t>
              </a:r>
              <a:r>
                <a:rPr b="0"/>
                <a:t>- Didattica e competenze universitarie avanzate</a:t>
              </a:r>
            </a:p>
          </p:txBody>
        </p:sp>
      </p:grpSp>
      <p:sp>
        <p:nvSpPr>
          <p:cNvPr id="185" name="Freeform 5014"/>
          <p:cNvSpPr/>
          <p:nvPr/>
        </p:nvSpPr>
        <p:spPr>
          <a:xfrm>
            <a:off x="319063" y="5151356"/>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188" name="Group 173"/>
          <p:cNvGrpSpPr/>
          <p:nvPr/>
        </p:nvGrpSpPr>
        <p:grpSpPr>
          <a:xfrm>
            <a:off x="127954" y="2772181"/>
            <a:ext cx="837494" cy="837494"/>
            <a:chOff x="0" y="0"/>
            <a:chExt cx="837493" cy="837493"/>
          </a:xfrm>
        </p:grpSpPr>
        <p:sp>
          <p:nvSpPr>
            <p:cNvPr id="186" name="Teardrop 176"/>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187" name="Oval 177"/>
            <p:cNvSpPr/>
            <p:nvPr/>
          </p:nvSpPr>
          <p:spPr>
            <a:xfrm>
              <a:off x="132696" y="218882"/>
              <a:ext cx="400859" cy="400859"/>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191" name="Rectangle 174"/>
          <p:cNvGrpSpPr/>
          <p:nvPr/>
        </p:nvGrpSpPr>
        <p:grpSpPr>
          <a:xfrm>
            <a:off x="818666" y="2999856"/>
            <a:ext cx="5400002" cy="383483"/>
            <a:chOff x="0" y="0"/>
            <a:chExt cx="5400000" cy="383481"/>
          </a:xfrm>
        </p:grpSpPr>
        <p:sp>
          <p:nvSpPr>
            <p:cNvPr id="189" name="Rettangolo"/>
            <p:cNvSpPr/>
            <p:nvPr/>
          </p:nvSpPr>
          <p:spPr>
            <a:xfrm>
              <a:off x="-1" y="0"/>
              <a:ext cx="5400002" cy="383482"/>
            </a:xfrm>
            <a:prstGeom prst="rect">
              <a:avLst/>
            </a:prstGeom>
            <a:solidFill>
              <a:srgbClr val="E5E5E5"/>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190" name="Riforma 1.5 - Riforma delle classi di laurea"/>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Riforma 1.5 </a:t>
              </a:r>
              <a:r>
                <a:rPr b="0"/>
                <a:t>- Riforma delle classi di laurea</a:t>
              </a:r>
            </a:p>
          </p:txBody>
        </p:sp>
      </p:grpSp>
      <p:sp>
        <p:nvSpPr>
          <p:cNvPr id="192" name="Freeform 5014"/>
          <p:cNvSpPr/>
          <p:nvPr/>
        </p:nvSpPr>
        <p:spPr>
          <a:xfrm>
            <a:off x="319063" y="3074047"/>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195" name="Group 179"/>
          <p:cNvGrpSpPr/>
          <p:nvPr/>
        </p:nvGrpSpPr>
        <p:grpSpPr>
          <a:xfrm>
            <a:off x="127954" y="3187643"/>
            <a:ext cx="837494" cy="837494"/>
            <a:chOff x="0" y="0"/>
            <a:chExt cx="837493" cy="837493"/>
          </a:xfrm>
        </p:grpSpPr>
        <p:sp>
          <p:nvSpPr>
            <p:cNvPr id="193" name="Teardrop 182"/>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194" name="Oval 183"/>
            <p:cNvSpPr/>
            <p:nvPr/>
          </p:nvSpPr>
          <p:spPr>
            <a:xfrm>
              <a:off x="132696" y="218882"/>
              <a:ext cx="400859" cy="400859"/>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198" name="Rectangle 180"/>
          <p:cNvGrpSpPr/>
          <p:nvPr/>
        </p:nvGrpSpPr>
        <p:grpSpPr>
          <a:xfrm>
            <a:off x="818666" y="3415317"/>
            <a:ext cx="5400002" cy="383483"/>
            <a:chOff x="0" y="0"/>
            <a:chExt cx="5400000" cy="383481"/>
          </a:xfrm>
        </p:grpSpPr>
        <p:sp>
          <p:nvSpPr>
            <p:cNvPr id="196" name="Rettangolo"/>
            <p:cNvSpPr/>
            <p:nvPr/>
          </p:nvSpPr>
          <p:spPr>
            <a:xfrm>
              <a:off x="-1" y="0"/>
              <a:ext cx="5400002" cy="383482"/>
            </a:xfrm>
            <a:prstGeom prst="rect">
              <a:avLst/>
            </a:prstGeom>
            <a:solidFill>
              <a:srgbClr val="E5E5E5"/>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197" name="Riforma 1.6 - Riforma delle lauree abilitanti per determinate professioni"/>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Riforma 1.6 </a:t>
              </a:r>
              <a:r>
                <a:rPr b="0"/>
                <a:t>- Riforma delle lauree abilitanti per determinate professioni</a:t>
              </a:r>
            </a:p>
          </p:txBody>
        </p:sp>
      </p:grpSp>
      <p:sp>
        <p:nvSpPr>
          <p:cNvPr id="199" name="Freeform 5014"/>
          <p:cNvSpPr/>
          <p:nvPr/>
        </p:nvSpPr>
        <p:spPr>
          <a:xfrm>
            <a:off x="319063" y="3489509"/>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02" name="Group 185"/>
          <p:cNvGrpSpPr/>
          <p:nvPr/>
        </p:nvGrpSpPr>
        <p:grpSpPr>
          <a:xfrm>
            <a:off x="127954" y="3603105"/>
            <a:ext cx="837494" cy="837494"/>
            <a:chOff x="0" y="0"/>
            <a:chExt cx="837493" cy="837493"/>
          </a:xfrm>
        </p:grpSpPr>
        <p:sp>
          <p:nvSpPr>
            <p:cNvPr id="200" name="Teardrop 188"/>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01" name="Oval 189"/>
            <p:cNvSpPr/>
            <p:nvPr/>
          </p:nvSpPr>
          <p:spPr>
            <a:xfrm>
              <a:off x="132696" y="218882"/>
              <a:ext cx="400859" cy="400859"/>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05" name="Rectangle 186"/>
          <p:cNvGrpSpPr/>
          <p:nvPr/>
        </p:nvGrpSpPr>
        <p:grpSpPr>
          <a:xfrm>
            <a:off x="818666" y="3830780"/>
            <a:ext cx="5400002" cy="383483"/>
            <a:chOff x="0" y="0"/>
            <a:chExt cx="5400000" cy="383481"/>
          </a:xfrm>
        </p:grpSpPr>
        <p:sp>
          <p:nvSpPr>
            <p:cNvPr id="203" name="Rettangolo"/>
            <p:cNvSpPr/>
            <p:nvPr/>
          </p:nvSpPr>
          <p:spPr>
            <a:xfrm>
              <a:off x="-1" y="0"/>
              <a:ext cx="5400002" cy="383482"/>
            </a:xfrm>
            <a:prstGeom prst="rect">
              <a:avLst/>
            </a:prstGeom>
            <a:solidFill>
              <a:srgbClr val="E5E5E5"/>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04" name="Riforma 1.7 - Alloggi per gli studenti e riforma della legislazione sugli alloggi per gli studenti"/>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rPr dirty="0" err="1"/>
                <a:t>Riforma</a:t>
              </a:r>
              <a:r>
                <a:rPr dirty="0"/>
                <a:t> 1.7 - </a:t>
              </a:r>
              <a:r>
                <a:rPr b="0" dirty="0" err="1"/>
                <a:t>Alloggi</a:t>
              </a:r>
              <a:r>
                <a:rPr b="0" dirty="0"/>
                <a:t> per </a:t>
              </a:r>
              <a:r>
                <a:rPr b="0" dirty="0" err="1"/>
                <a:t>gli</a:t>
              </a:r>
              <a:r>
                <a:rPr b="0" dirty="0"/>
                <a:t> </a:t>
              </a:r>
              <a:r>
                <a:rPr b="0" dirty="0" err="1"/>
                <a:t>studenti</a:t>
              </a:r>
              <a:r>
                <a:rPr b="0" dirty="0"/>
                <a:t> e </a:t>
              </a:r>
              <a:r>
                <a:rPr b="0" dirty="0" err="1"/>
                <a:t>riforma</a:t>
              </a:r>
              <a:r>
                <a:rPr b="0" dirty="0"/>
                <a:t> </a:t>
              </a:r>
              <a:r>
                <a:rPr b="0" dirty="0" err="1"/>
                <a:t>della</a:t>
              </a:r>
              <a:r>
                <a:rPr b="0" dirty="0"/>
                <a:t> </a:t>
              </a:r>
              <a:r>
                <a:rPr b="0" dirty="0" err="1"/>
                <a:t>legislazione</a:t>
              </a:r>
              <a:r>
                <a:rPr b="0" dirty="0"/>
                <a:t> </a:t>
              </a:r>
              <a:r>
                <a:rPr b="0" dirty="0" err="1"/>
                <a:t>sugli</a:t>
              </a:r>
              <a:r>
                <a:rPr b="0" dirty="0"/>
                <a:t> </a:t>
              </a:r>
              <a:r>
                <a:rPr b="0" dirty="0" err="1"/>
                <a:t>alloggi</a:t>
              </a:r>
              <a:r>
                <a:rPr b="0" dirty="0"/>
                <a:t> per </a:t>
              </a:r>
              <a:r>
                <a:rPr b="0" dirty="0" err="1"/>
                <a:t>gli</a:t>
              </a:r>
              <a:r>
                <a:rPr b="0" dirty="0"/>
                <a:t> </a:t>
              </a:r>
              <a:r>
                <a:rPr b="0" dirty="0" err="1"/>
                <a:t>studenti</a:t>
              </a:r>
              <a:endParaRPr b="0" dirty="0"/>
            </a:p>
          </p:txBody>
        </p:sp>
      </p:grpSp>
      <p:sp>
        <p:nvSpPr>
          <p:cNvPr id="206" name="Freeform 5014"/>
          <p:cNvSpPr/>
          <p:nvPr/>
        </p:nvSpPr>
        <p:spPr>
          <a:xfrm>
            <a:off x="319063" y="3904970"/>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09" name="Group 191"/>
          <p:cNvGrpSpPr/>
          <p:nvPr/>
        </p:nvGrpSpPr>
        <p:grpSpPr>
          <a:xfrm>
            <a:off x="127954" y="4018567"/>
            <a:ext cx="837494" cy="837494"/>
            <a:chOff x="0" y="0"/>
            <a:chExt cx="837493" cy="837493"/>
          </a:xfrm>
        </p:grpSpPr>
        <p:sp>
          <p:nvSpPr>
            <p:cNvPr id="207" name="Teardrop 194"/>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08" name="Oval 195"/>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12" name="Rectangle 192"/>
          <p:cNvGrpSpPr/>
          <p:nvPr/>
        </p:nvGrpSpPr>
        <p:grpSpPr>
          <a:xfrm>
            <a:off x="818666" y="4246241"/>
            <a:ext cx="5400002" cy="383483"/>
            <a:chOff x="0" y="0"/>
            <a:chExt cx="5400000" cy="383481"/>
          </a:xfrm>
        </p:grpSpPr>
        <p:sp>
          <p:nvSpPr>
            <p:cNvPr id="210"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11" name="Investimento 1.6 - Orientamento attivo nella transizione scuola - università"/>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1.6 - </a:t>
              </a:r>
              <a:r>
                <a:rPr b="0"/>
                <a:t>Orientamento attivo nella transizione scuola - università</a:t>
              </a:r>
            </a:p>
          </p:txBody>
        </p:sp>
      </p:grpSp>
      <p:sp>
        <p:nvSpPr>
          <p:cNvPr id="213" name="Freeform 5014"/>
          <p:cNvSpPr/>
          <p:nvPr/>
        </p:nvSpPr>
        <p:spPr>
          <a:xfrm>
            <a:off x="319063" y="4320433"/>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16" name="Group 197"/>
          <p:cNvGrpSpPr/>
          <p:nvPr/>
        </p:nvGrpSpPr>
        <p:grpSpPr>
          <a:xfrm>
            <a:off x="127954" y="4434029"/>
            <a:ext cx="837494" cy="837494"/>
            <a:chOff x="0" y="0"/>
            <a:chExt cx="837493" cy="837493"/>
          </a:xfrm>
        </p:grpSpPr>
        <p:sp>
          <p:nvSpPr>
            <p:cNvPr id="214" name="Teardrop 200"/>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15" name="Oval 201"/>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19" name="Rectangle 198"/>
          <p:cNvGrpSpPr/>
          <p:nvPr/>
        </p:nvGrpSpPr>
        <p:grpSpPr>
          <a:xfrm>
            <a:off x="818666" y="4661703"/>
            <a:ext cx="5400002" cy="383483"/>
            <a:chOff x="0" y="0"/>
            <a:chExt cx="5400000" cy="383481"/>
          </a:xfrm>
        </p:grpSpPr>
        <p:sp>
          <p:nvSpPr>
            <p:cNvPr id="217"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18" name="Investimento 1.7 - Borse di studio per l'accesso all'università"/>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1.7 </a:t>
              </a:r>
              <a:r>
                <a:rPr b="0"/>
                <a:t>- Borse di studio per l'accesso all'università</a:t>
              </a:r>
            </a:p>
          </p:txBody>
        </p:sp>
      </p:grpSp>
      <p:sp>
        <p:nvSpPr>
          <p:cNvPr id="220" name="Freeform 5014"/>
          <p:cNvSpPr/>
          <p:nvPr/>
        </p:nvSpPr>
        <p:spPr>
          <a:xfrm>
            <a:off x="319063" y="4735895"/>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23" name="Group 203"/>
          <p:cNvGrpSpPr/>
          <p:nvPr/>
        </p:nvGrpSpPr>
        <p:grpSpPr>
          <a:xfrm>
            <a:off x="127954" y="5264953"/>
            <a:ext cx="837494" cy="837494"/>
            <a:chOff x="0" y="0"/>
            <a:chExt cx="837493" cy="837493"/>
          </a:xfrm>
        </p:grpSpPr>
        <p:sp>
          <p:nvSpPr>
            <p:cNvPr id="221" name="Teardrop 206"/>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22" name="Oval 207"/>
            <p:cNvSpPr/>
            <p:nvPr/>
          </p:nvSpPr>
          <p:spPr>
            <a:xfrm>
              <a:off x="132696" y="218882"/>
              <a:ext cx="400859" cy="400859"/>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26" name="Rectangle 204"/>
          <p:cNvGrpSpPr/>
          <p:nvPr/>
        </p:nvGrpSpPr>
        <p:grpSpPr>
          <a:xfrm>
            <a:off x="818666" y="5492627"/>
            <a:ext cx="5400002" cy="383483"/>
            <a:chOff x="0" y="0"/>
            <a:chExt cx="5400000" cy="383481"/>
          </a:xfrm>
        </p:grpSpPr>
        <p:sp>
          <p:nvSpPr>
            <p:cNvPr id="224" name="Rettangolo"/>
            <p:cNvSpPr/>
            <p:nvPr/>
          </p:nvSpPr>
          <p:spPr>
            <a:xfrm>
              <a:off x="-1" y="0"/>
              <a:ext cx="5400002" cy="383482"/>
            </a:xfrm>
            <a:prstGeom prst="rect">
              <a:avLst/>
            </a:prstGeom>
            <a:solidFill>
              <a:srgbClr val="E5E5E5"/>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25" name="Riforma 4.1 - Riforma dei dottorati"/>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Riforma 4.1 </a:t>
              </a:r>
              <a:r>
                <a:rPr b="0"/>
                <a:t>- Riforma dei dottorati</a:t>
              </a:r>
            </a:p>
          </p:txBody>
        </p:sp>
      </p:grpSp>
      <p:sp>
        <p:nvSpPr>
          <p:cNvPr id="227" name="Freeform 5014"/>
          <p:cNvSpPr/>
          <p:nvPr/>
        </p:nvSpPr>
        <p:spPr>
          <a:xfrm>
            <a:off x="319063" y="5566819"/>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30" name="Group 217"/>
          <p:cNvGrpSpPr/>
          <p:nvPr/>
        </p:nvGrpSpPr>
        <p:grpSpPr>
          <a:xfrm>
            <a:off x="127954" y="5681687"/>
            <a:ext cx="837494" cy="837494"/>
            <a:chOff x="0" y="0"/>
            <a:chExt cx="837493" cy="837493"/>
          </a:xfrm>
        </p:grpSpPr>
        <p:sp>
          <p:nvSpPr>
            <p:cNvPr id="228" name="Teardrop 220"/>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29" name="Oval 221"/>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33" name="Rectangle 218"/>
          <p:cNvGrpSpPr/>
          <p:nvPr/>
        </p:nvGrpSpPr>
        <p:grpSpPr>
          <a:xfrm>
            <a:off x="818666" y="5909362"/>
            <a:ext cx="5400002" cy="383483"/>
            <a:chOff x="0" y="0"/>
            <a:chExt cx="5400000" cy="383481"/>
          </a:xfrm>
        </p:grpSpPr>
        <p:sp>
          <p:nvSpPr>
            <p:cNvPr id="231"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32" name="Investimento 4.1 - Estensione del numero di dottorati di ricerca e dottorati innovativi per la Pubblica Amministrazione e il patrimonio culturale"/>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4.1 </a:t>
              </a:r>
              <a:r>
                <a:rPr b="0"/>
                <a:t>- Estensione del numero di dottorati di ricerca e dottorati innovativi per la Pubblica Amministrazione e il patrimonio culturale</a:t>
              </a:r>
            </a:p>
          </p:txBody>
        </p:sp>
      </p:grpSp>
      <p:sp>
        <p:nvSpPr>
          <p:cNvPr id="234" name="Freeform 5014"/>
          <p:cNvSpPr/>
          <p:nvPr/>
        </p:nvSpPr>
        <p:spPr>
          <a:xfrm>
            <a:off x="319063" y="5983552"/>
            <a:ext cx="284034" cy="219338"/>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49" name="Group 259"/>
          <p:cNvGrpSpPr/>
          <p:nvPr/>
        </p:nvGrpSpPr>
        <p:grpSpPr>
          <a:xfrm>
            <a:off x="2343356" y="1190878"/>
            <a:ext cx="1127715" cy="1440000"/>
            <a:chOff x="0" y="0"/>
            <a:chExt cx="1127714" cy="1439998"/>
          </a:xfrm>
        </p:grpSpPr>
        <p:grpSp>
          <p:nvGrpSpPr>
            <p:cNvPr id="246" name="Group 260"/>
            <p:cNvGrpSpPr/>
            <p:nvPr/>
          </p:nvGrpSpPr>
          <p:grpSpPr>
            <a:xfrm>
              <a:off x="-1" y="0"/>
              <a:ext cx="1127715" cy="1126492"/>
              <a:chOff x="0" y="0"/>
              <a:chExt cx="1127714" cy="1126491"/>
            </a:xfrm>
          </p:grpSpPr>
          <p:grpSp>
            <p:nvGrpSpPr>
              <p:cNvPr id="243" name="Group 263"/>
              <p:cNvGrpSpPr/>
              <p:nvPr/>
            </p:nvGrpSpPr>
            <p:grpSpPr>
              <a:xfrm>
                <a:off x="-1" y="0"/>
                <a:ext cx="1127716" cy="1126492"/>
                <a:chOff x="0" y="0"/>
                <a:chExt cx="1127714" cy="1126491"/>
              </a:xfrm>
            </p:grpSpPr>
            <p:sp>
              <p:nvSpPr>
                <p:cNvPr id="235" name="Freeform 259"/>
                <p:cNvSpPr/>
                <p:nvPr/>
              </p:nvSpPr>
              <p:spPr>
                <a:xfrm>
                  <a:off x="563246" y="0"/>
                  <a:ext cx="399527"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6327"/>
                      </a:lnTo>
                      <a:cubicBezTo>
                        <a:pt x="15871" y="2276"/>
                        <a:pt x="8100" y="0"/>
                        <a:pt x="0" y="0"/>
                      </a:cubicBezTo>
                      <a:lnTo>
                        <a:pt x="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36" name="Freeform 261"/>
                <p:cNvSpPr/>
                <p:nvPr/>
              </p:nvSpPr>
              <p:spPr>
                <a:xfrm>
                  <a:off x="563246" y="164942"/>
                  <a:ext cx="564469" cy="398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1600" y="13498"/>
                        <a:pt x="19325" y="5730"/>
                        <a:pt x="15274" y="0"/>
                      </a:cubicBezTo>
                      <a:lnTo>
                        <a:pt x="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37" name="Freeform 263"/>
                <p:cNvSpPr/>
                <p:nvPr/>
              </p:nvSpPr>
              <p:spPr>
                <a:xfrm>
                  <a:off x="563246" y="563245"/>
                  <a:ext cx="564469" cy="398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74" y="21600"/>
                      </a:lnTo>
                      <a:cubicBezTo>
                        <a:pt x="19325" y="15871"/>
                        <a:pt x="21600" y="8100"/>
                        <a:pt x="21600" y="0"/>
                      </a:cubicBezTo>
                      <a:lnTo>
                        <a:pt x="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38" name="Freeform 265"/>
                <p:cNvSpPr/>
                <p:nvPr/>
              </p:nvSpPr>
              <p:spPr>
                <a:xfrm>
                  <a:off x="563246" y="563245"/>
                  <a:ext cx="399527"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100" y="21600"/>
                        <a:pt x="15871" y="19325"/>
                        <a:pt x="21600" y="15274"/>
                      </a:cubicBezTo>
                      <a:lnTo>
                        <a:pt x="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39" name="Freeform 267"/>
                <p:cNvSpPr/>
                <p:nvPr/>
              </p:nvSpPr>
              <p:spPr>
                <a:xfrm>
                  <a:off x="164942" y="563245"/>
                  <a:ext cx="398305"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274"/>
                      </a:lnTo>
                      <a:cubicBezTo>
                        <a:pt x="5730" y="19325"/>
                        <a:pt x="13498" y="21600"/>
                        <a:pt x="21600" y="21600"/>
                      </a:cubicBezTo>
                      <a:lnTo>
                        <a:pt x="2160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40" name="Freeform 269"/>
                <p:cNvSpPr/>
                <p:nvPr/>
              </p:nvSpPr>
              <p:spPr>
                <a:xfrm>
                  <a:off x="-1" y="563245"/>
                  <a:ext cx="563248" cy="398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0" y="8100"/>
                        <a:pt x="2276" y="15871"/>
                        <a:pt x="6327" y="21600"/>
                      </a:cubicBezTo>
                      <a:lnTo>
                        <a:pt x="2160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41" name="Freeform 271"/>
                <p:cNvSpPr/>
                <p:nvPr/>
              </p:nvSpPr>
              <p:spPr>
                <a:xfrm>
                  <a:off x="-1" y="164942"/>
                  <a:ext cx="563248" cy="3983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327" y="0"/>
                      </a:lnTo>
                      <a:cubicBezTo>
                        <a:pt x="2276" y="5730"/>
                        <a:pt x="0" y="13498"/>
                        <a:pt x="0" y="21600"/>
                      </a:cubicBezTo>
                      <a:lnTo>
                        <a:pt x="2160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242" name="Freeform 273"/>
                <p:cNvSpPr/>
                <p:nvPr/>
              </p:nvSpPr>
              <p:spPr>
                <a:xfrm>
                  <a:off x="164942" y="0"/>
                  <a:ext cx="398305"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3498" y="0"/>
                        <a:pt x="5730" y="2276"/>
                        <a:pt x="0" y="6327"/>
                      </a:cubicBezTo>
                      <a:lnTo>
                        <a:pt x="2160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grpSp>
          <p:sp>
            <p:nvSpPr>
              <p:cNvPr id="244" name="Oval 264"/>
              <p:cNvSpPr/>
              <p:nvPr/>
            </p:nvSpPr>
            <p:spPr>
              <a:xfrm>
                <a:off x="148255" y="147644"/>
                <a:ext cx="831205"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245" name="Rectangle 10"/>
              <p:cNvSpPr txBox="1"/>
              <p:nvPr/>
            </p:nvSpPr>
            <p:spPr>
              <a:xfrm>
                <a:off x="431954" y="280320"/>
                <a:ext cx="276623"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3200" b="1" i="1">
                    <a:solidFill>
                      <a:srgbClr val="05A0D1"/>
                    </a:solidFill>
                    <a:latin typeface="Georgia"/>
                    <a:ea typeface="Georgia"/>
                    <a:cs typeface="Georgia"/>
                    <a:sym typeface="Georgia"/>
                  </a:defRPr>
                </a:lvl1pPr>
              </a:lstStyle>
              <a:p>
                <a:r>
                  <a:t>4</a:t>
                </a:r>
              </a:p>
            </p:txBody>
          </p:sp>
        </p:grpSp>
        <p:sp>
          <p:nvSpPr>
            <p:cNvPr id="247" name="Rectangle 261"/>
            <p:cNvSpPr/>
            <p:nvPr/>
          </p:nvSpPr>
          <p:spPr>
            <a:xfrm>
              <a:off x="529240"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248" name="Straight Arrow Connector 262"/>
            <p:cNvSpPr/>
            <p:nvPr/>
          </p:nvSpPr>
          <p:spPr>
            <a:xfrm flipH="1">
              <a:off x="563873" y="941223"/>
              <a:ext cx="1" cy="498777"/>
            </a:xfrm>
            <a:prstGeom prst="line">
              <a:avLst/>
            </a:prstGeom>
            <a:noFill/>
            <a:ln w="53975" cap="rnd">
              <a:solidFill>
                <a:srgbClr val="05A0D1"/>
              </a:solidFill>
              <a:prstDash val="solid"/>
              <a:round/>
              <a:tailEnd type="triangle" w="med" len="med"/>
            </a:ln>
            <a:effectLst/>
          </p:spPr>
          <p:txBody>
            <a:bodyPr wrap="square" lIns="45719" tIns="45719" rIns="45719" bIns="45719" numCol="1" anchor="t">
              <a:noAutofit/>
            </a:bodyPr>
            <a:lstStyle/>
            <a:p>
              <a:endParaRPr/>
            </a:p>
          </p:txBody>
        </p:sp>
      </p:grpSp>
      <p:sp>
        <p:nvSpPr>
          <p:cNvPr id="250" name="Slide Number Placeholder 280"/>
          <p:cNvSpPr txBox="1">
            <a:spLocks noGrp="1"/>
          </p:cNvSpPr>
          <p:nvPr>
            <p:ph type="sldNum" sz="quarter" idx="2"/>
          </p:nvPr>
        </p:nvSpPr>
        <p:spPr>
          <a:xfrm>
            <a:off x="11622088" y="6502400"/>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251" name="Slide Number Placeholder 64"/>
          <p:cNvSpPr txBox="1"/>
          <p:nvPr/>
        </p:nvSpPr>
        <p:spPr>
          <a:xfrm>
            <a:off x="10136695" y="6522578"/>
            <a:ext cx="1764794" cy="2592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r"/>
          </a:lstStyle>
          <a:p>
            <a:r>
              <a:t>2</a:t>
            </a:r>
          </a:p>
        </p:txBody>
      </p:sp>
      <p:sp>
        <p:nvSpPr>
          <p:cNvPr id="118" name="Rectangle 117">
            <a:extLst>
              <a:ext uri="{FF2B5EF4-FFF2-40B4-BE49-F238E27FC236}">
                <a16:creationId xmlns:a16="http://schemas.microsoft.com/office/drawing/2014/main" xmlns="" id="{57CB9D14-422E-401D-AC63-0AD5A182DF72}"/>
              </a:ext>
            </a:extLst>
          </p:cNvPr>
          <p:cNvSpPr/>
          <p:nvPr/>
        </p:nvSpPr>
        <p:spPr bwMode="ltGray">
          <a:xfrm>
            <a:off x="6264915" y="2999356"/>
            <a:ext cx="473417" cy="383482"/>
          </a:xfrm>
          <a:prstGeom prst="rect">
            <a:avLst/>
          </a:prstGeom>
          <a:solidFill>
            <a:schemeClr val="tx2">
              <a:lumMod val="20000"/>
              <a:lumOff val="80000"/>
            </a:scheme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0,0</a:t>
            </a:r>
            <a:endParaRPr lang="en-GB" sz="1050" dirty="0">
              <a:solidFill>
                <a:srgbClr val="000000"/>
              </a:solidFill>
              <a:latin typeface="Georgia" panose="02040502050405020303" pitchFamily="18" charset="0"/>
              <a:cs typeface="Calibri" panose="020F0502020204030204" pitchFamily="34" charset="0"/>
            </a:endParaRPr>
          </a:p>
        </p:txBody>
      </p:sp>
      <p:sp>
        <p:nvSpPr>
          <p:cNvPr id="119" name="Rectangle 118">
            <a:extLst>
              <a:ext uri="{FF2B5EF4-FFF2-40B4-BE49-F238E27FC236}">
                <a16:creationId xmlns:a16="http://schemas.microsoft.com/office/drawing/2014/main" xmlns="" id="{612E5D40-932E-4122-BAAA-79141781EB53}"/>
              </a:ext>
            </a:extLst>
          </p:cNvPr>
          <p:cNvSpPr/>
          <p:nvPr/>
        </p:nvSpPr>
        <p:spPr bwMode="ltGray">
          <a:xfrm>
            <a:off x="6264915" y="3414985"/>
            <a:ext cx="473417" cy="383482"/>
          </a:xfrm>
          <a:prstGeom prst="rect">
            <a:avLst/>
          </a:prstGeom>
          <a:solidFill>
            <a:schemeClr val="tx2">
              <a:lumMod val="20000"/>
              <a:lumOff val="80000"/>
            </a:scheme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0,0</a:t>
            </a:r>
            <a:endParaRPr lang="en-GB" sz="1050" dirty="0">
              <a:solidFill>
                <a:srgbClr val="000000"/>
              </a:solidFill>
              <a:latin typeface="Georgia" panose="02040502050405020303" pitchFamily="18" charset="0"/>
              <a:cs typeface="Calibri" panose="020F0502020204030204" pitchFamily="34" charset="0"/>
            </a:endParaRPr>
          </a:p>
        </p:txBody>
      </p:sp>
      <p:sp>
        <p:nvSpPr>
          <p:cNvPr id="120" name="Rectangle 119">
            <a:extLst>
              <a:ext uri="{FF2B5EF4-FFF2-40B4-BE49-F238E27FC236}">
                <a16:creationId xmlns:a16="http://schemas.microsoft.com/office/drawing/2014/main" xmlns="" id="{45CD1073-3BDF-49A5-81E9-DC9DA5A4469E}"/>
              </a:ext>
            </a:extLst>
          </p:cNvPr>
          <p:cNvSpPr/>
          <p:nvPr/>
        </p:nvSpPr>
        <p:spPr bwMode="ltGray">
          <a:xfrm>
            <a:off x="6264915" y="3830614"/>
            <a:ext cx="473417" cy="383482"/>
          </a:xfrm>
          <a:prstGeom prst="rect">
            <a:avLst/>
          </a:prstGeom>
          <a:solidFill>
            <a:schemeClr val="tx2">
              <a:lumMod val="20000"/>
              <a:lumOff val="80000"/>
            </a:scheme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0,96</a:t>
            </a:r>
            <a:endParaRPr lang="en-GB" sz="1050" dirty="0">
              <a:solidFill>
                <a:srgbClr val="000000"/>
              </a:solidFill>
              <a:latin typeface="Georgia" panose="02040502050405020303" pitchFamily="18" charset="0"/>
              <a:cs typeface="Calibri" panose="020F0502020204030204" pitchFamily="34" charset="0"/>
            </a:endParaRPr>
          </a:p>
        </p:txBody>
      </p:sp>
      <p:sp>
        <p:nvSpPr>
          <p:cNvPr id="121" name="Rectangle 120">
            <a:extLst>
              <a:ext uri="{FF2B5EF4-FFF2-40B4-BE49-F238E27FC236}">
                <a16:creationId xmlns:a16="http://schemas.microsoft.com/office/drawing/2014/main" xmlns="" id="{A659CF17-7A59-4CFB-92BC-3DD80AEAB729}"/>
              </a:ext>
            </a:extLst>
          </p:cNvPr>
          <p:cNvSpPr/>
          <p:nvPr/>
        </p:nvSpPr>
        <p:spPr bwMode="ltGray">
          <a:xfrm>
            <a:off x="6264915" y="4246243"/>
            <a:ext cx="473417" cy="383482"/>
          </a:xfrm>
          <a:prstGeom prst="rect">
            <a:avLst/>
          </a:prstGeom>
          <a:solidFill>
            <a:srgbClr val="0070C0">
              <a:alpha val="50000"/>
            </a:srgb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0,25</a:t>
            </a:r>
            <a:endParaRPr lang="en-GB" sz="1050" dirty="0">
              <a:solidFill>
                <a:srgbClr val="000000"/>
              </a:solidFill>
              <a:latin typeface="Georgia" panose="02040502050405020303" pitchFamily="18" charset="0"/>
              <a:cs typeface="Calibri" panose="020F0502020204030204" pitchFamily="34" charset="0"/>
            </a:endParaRPr>
          </a:p>
        </p:txBody>
      </p:sp>
      <p:sp>
        <p:nvSpPr>
          <p:cNvPr id="122" name="Rectangle 121">
            <a:extLst>
              <a:ext uri="{FF2B5EF4-FFF2-40B4-BE49-F238E27FC236}">
                <a16:creationId xmlns:a16="http://schemas.microsoft.com/office/drawing/2014/main" xmlns="" id="{1DB57C62-FC58-4847-9CC5-B040197699E7}"/>
              </a:ext>
            </a:extLst>
          </p:cNvPr>
          <p:cNvSpPr/>
          <p:nvPr/>
        </p:nvSpPr>
        <p:spPr bwMode="ltGray">
          <a:xfrm>
            <a:off x="6264915" y="4661872"/>
            <a:ext cx="473417" cy="383482"/>
          </a:xfrm>
          <a:prstGeom prst="rect">
            <a:avLst/>
          </a:prstGeom>
          <a:solidFill>
            <a:srgbClr val="0070C0">
              <a:alpha val="50000"/>
            </a:srgb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0,50</a:t>
            </a:r>
            <a:endParaRPr lang="en-GB" sz="1050" dirty="0">
              <a:solidFill>
                <a:srgbClr val="000000"/>
              </a:solidFill>
              <a:latin typeface="Georgia" panose="02040502050405020303" pitchFamily="18" charset="0"/>
              <a:cs typeface="Calibri" panose="020F0502020204030204" pitchFamily="34" charset="0"/>
            </a:endParaRPr>
          </a:p>
        </p:txBody>
      </p:sp>
      <p:sp>
        <p:nvSpPr>
          <p:cNvPr id="123" name="Rectangle 122">
            <a:extLst>
              <a:ext uri="{FF2B5EF4-FFF2-40B4-BE49-F238E27FC236}">
                <a16:creationId xmlns:a16="http://schemas.microsoft.com/office/drawing/2014/main" xmlns="" id="{E2599CCD-D507-4C2D-A190-C97731020600}"/>
              </a:ext>
            </a:extLst>
          </p:cNvPr>
          <p:cNvSpPr/>
          <p:nvPr/>
        </p:nvSpPr>
        <p:spPr bwMode="ltGray">
          <a:xfrm>
            <a:off x="6264915" y="5077501"/>
            <a:ext cx="473417" cy="383482"/>
          </a:xfrm>
          <a:prstGeom prst="rect">
            <a:avLst/>
          </a:prstGeom>
          <a:solidFill>
            <a:srgbClr val="0070C0">
              <a:alpha val="50000"/>
            </a:srgb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0,50</a:t>
            </a:r>
            <a:endParaRPr lang="en-GB" sz="1050" dirty="0">
              <a:solidFill>
                <a:srgbClr val="000000"/>
              </a:solidFill>
              <a:latin typeface="Georgia" panose="02040502050405020303" pitchFamily="18" charset="0"/>
              <a:cs typeface="Calibri" panose="020F0502020204030204" pitchFamily="34" charset="0"/>
            </a:endParaRPr>
          </a:p>
        </p:txBody>
      </p:sp>
      <p:sp>
        <p:nvSpPr>
          <p:cNvPr id="124" name="Rectangle 123">
            <a:extLst>
              <a:ext uri="{FF2B5EF4-FFF2-40B4-BE49-F238E27FC236}">
                <a16:creationId xmlns:a16="http://schemas.microsoft.com/office/drawing/2014/main" xmlns="" id="{BDA3D944-3A72-4D2D-8526-CB224DD2614B}"/>
              </a:ext>
            </a:extLst>
          </p:cNvPr>
          <p:cNvSpPr/>
          <p:nvPr/>
        </p:nvSpPr>
        <p:spPr bwMode="ltGray">
          <a:xfrm>
            <a:off x="6264915" y="5493130"/>
            <a:ext cx="473417" cy="383482"/>
          </a:xfrm>
          <a:prstGeom prst="rect">
            <a:avLst/>
          </a:prstGeom>
          <a:solidFill>
            <a:schemeClr val="tx2">
              <a:lumMod val="20000"/>
              <a:lumOff val="80000"/>
            </a:scheme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0,0</a:t>
            </a:r>
            <a:endParaRPr lang="en-GB" sz="1050" dirty="0">
              <a:solidFill>
                <a:srgbClr val="000000"/>
              </a:solidFill>
              <a:latin typeface="Georgia" panose="02040502050405020303" pitchFamily="18" charset="0"/>
              <a:cs typeface="Calibri" panose="020F0502020204030204" pitchFamily="34" charset="0"/>
            </a:endParaRPr>
          </a:p>
        </p:txBody>
      </p:sp>
      <p:sp>
        <p:nvSpPr>
          <p:cNvPr id="125" name="Rectangle 124">
            <a:extLst>
              <a:ext uri="{FF2B5EF4-FFF2-40B4-BE49-F238E27FC236}">
                <a16:creationId xmlns:a16="http://schemas.microsoft.com/office/drawing/2014/main" xmlns="" id="{B27686D8-2BC0-417A-9459-18B38214CC9D}"/>
              </a:ext>
            </a:extLst>
          </p:cNvPr>
          <p:cNvSpPr/>
          <p:nvPr/>
        </p:nvSpPr>
        <p:spPr bwMode="ltGray">
          <a:xfrm>
            <a:off x="6264915" y="5908758"/>
            <a:ext cx="473417" cy="383482"/>
          </a:xfrm>
          <a:prstGeom prst="rect">
            <a:avLst/>
          </a:prstGeom>
          <a:solidFill>
            <a:srgbClr val="0070C0">
              <a:alpha val="50000"/>
            </a:srgbClr>
          </a:solidFill>
          <a:ln w="3175">
            <a:solidFill>
              <a:srgbClr val="05A0D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ctr" anchorCtr="0"/>
          <a:lstStyle/>
          <a:p>
            <a:pPr algn="ctr"/>
            <a:r>
              <a:rPr lang="it-IT" sz="1050" b="1" dirty="0">
                <a:solidFill>
                  <a:srgbClr val="000000"/>
                </a:solidFill>
                <a:latin typeface="Georgia" panose="02040502050405020303" pitchFamily="18" charset="0"/>
                <a:cs typeface="Calibri" panose="020F0502020204030204" pitchFamily="34" charset="0"/>
              </a:rPr>
              <a:t>0,43</a:t>
            </a:r>
            <a:endParaRPr lang="en-GB" sz="1050" dirty="0">
              <a:solidFill>
                <a:srgbClr val="000000"/>
              </a:solidFill>
              <a:latin typeface="Georgia" panose="02040502050405020303" pitchFamily="18" charset="0"/>
              <a:cs typeface="Calibri" panose="020F050202020403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ooter Placeholder 253"/>
          <p:cNvSpPr txBox="1"/>
          <p:nvPr/>
        </p:nvSpPr>
        <p:spPr>
          <a:xfrm>
            <a:off x="442911" y="6365239"/>
            <a:ext cx="5473703"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700"/>
            </a:lvl1pPr>
          </a:lstStyle>
          <a:p>
            <a:r>
              <a:t>PNRR MUR</a:t>
            </a:r>
          </a:p>
        </p:txBody>
      </p:sp>
      <p:grpSp>
        <p:nvGrpSpPr>
          <p:cNvPr id="256" name="Picture Placeholder 189"/>
          <p:cNvGrpSpPr/>
          <p:nvPr/>
        </p:nvGrpSpPr>
        <p:grpSpPr>
          <a:xfrm>
            <a:off x="7872413" y="0"/>
            <a:ext cx="4319588" cy="6858000"/>
            <a:chOff x="0" y="0"/>
            <a:chExt cx="4319587" cy="6858000"/>
          </a:xfrm>
        </p:grpSpPr>
        <p:sp>
          <p:nvSpPr>
            <p:cNvPr id="254" name="Rettangolo"/>
            <p:cNvSpPr/>
            <p:nvPr/>
          </p:nvSpPr>
          <p:spPr>
            <a:xfrm>
              <a:off x="0" y="0"/>
              <a:ext cx="4319588" cy="6858000"/>
            </a:xfrm>
            <a:prstGeom prst="rect">
              <a:avLst/>
            </a:prstGeom>
            <a:solidFill>
              <a:srgbClr val="DEDEDE"/>
            </a:solidFill>
            <a:ln w="12700" cap="flat">
              <a:noFill/>
              <a:miter lim="400000"/>
            </a:ln>
            <a:effectLst/>
          </p:spPr>
          <p:txBody>
            <a:bodyPr wrap="square" lIns="45719" tIns="45719" rIns="45719" bIns="45719" numCol="1" anchor="ctr">
              <a:noAutofit/>
            </a:bodyPr>
            <a:lstStyle/>
            <a:p>
              <a:endParaRPr/>
            </a:p>
          </p:txBody>
        </p:sp>
        <p:pic>
          <p:nvPicPr>
            <p:cNvPr id="255" name="image8.png" descr="image8.png"/>
            <p:cNvPicPr>
              <a:picLocks noChangeAspect="1"/>
            </p:cNvPicPr>
            <p:nvPr/>
          </p:nvPicPr>
          <p:blipFill>
            <a:blip r:embed="rId2"/>
            <a:srcRect l="26380" r="26380"/>
            <a:stretch>
              <a:fillRect/>
            </a:stretch>
          </p:blipFill>
          <p:spPr>
            <a:xfrm>
              <a:off x="-1" y="0"/>
              <a:ext cx="4319589" cy="6858000"/>
            </a:xfrm>
            <a:prstGeom prst="rect">
              <a:avLst/>
            </a:prstGeom>
            <a:ln w="12700" cap="flat">
              <a:noFill/>
              <a:miter lim="400000"/>
            </a:ln>
            <a:effectLst/>
          </p:spPr>
        </p:pic>
      </p:grpSp>
      <p:pic>
        <p:nvPicPr>
          <p:cNvPr id="257" name="Picture 17" descr="Picture 17"/>
          <p:cNvPicPr>
            <a:picLocks noChangeAspect="1"/>
          </p:cNvPicPr>
          <p:nvPr/>
        </p:nvPicPr>
        <p:blipFill>
          <a:blip r:embed="rId3"/>
          <a:stretch>
            <a:fillRect/>
          </a:stretch>
        </p:blipFill>
        <p:spPr>
          <a:xfrm>
            <a:off x="6292300" y="157679"/>
            <a:ext cx="1188000" cy="1344002"/>
          </a:xfrm>
          <a:prstGeom prst="rect">
            <a:avLst/>
          </a:prstGeom>
          <a:ln w="12700">
            <a:miter lim="400000"/>
          </a:ln>
        </p:spPr>
      </p:pic>
      <p:grpSp>
        <p:nvGrpSpPr>
          <p:cNvPr id="264" name="Group 10"/>
          <p:cNvGrpSpPr/>
          <p:nvPr/>
        </p:nvGrpSpPr>
        <p:grpSpPr>
          <a:xfrm>
            <a:off x="169714" y="91450"/>
            <a:ext cx="5923770" cy="904331"/>
            <a:chOff x="0" y="0"/>
            <a:chExt cx="5923769" cy="904329"/>
          </a:xfrm>
        </p:grpSpPr>
        <p:grpSp>
          <p:nvGrpSpPr>
            <p:cNvPr id="262" name="Group 16"/>
            <p:cNvGrpSpPr/>
            <p:nvPr/>
          </p:nvGrpSpPr>
          <p:grpSpPr>
            <a:xfrm>
              <a:off x="0" y="-1"/>
              <a:ext cx="5923770" cy="904331"/>
              <a:chOff x="0" y="0"/>
              <a:chExt cx="5923769" cy="904329"/>
            </a:xfrm>
          </p:grpSpPr>
          <p:sp>
            <p:nvSpPr>
              <p:cNvPr id="258" name="Freeform 186"/>
              <p:cNvSpPr/>
              <p:nvPr/>
            </p:nvSpPr>
            <p:spPr>
              <a:xfrm rot="10800000">
                <a:off x="860195" y="0"/>
                <a:ext cx="5063575" cy="9043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1194" y="18135"/>
                      <a:pt x="20870" y="14291"/>
                      <a:pt x="20464" y="10826"/>
                    </a:cubicBezTo>
                    <a:cubicBezTo>
                      <a:pt x="20870" y="7091"/>
                      <a:pt x="21194" y="3735"/>
                      <a:pt x="21600" y="0"/>
                    </a:cubicBezTo>
                    <a:lnTo>
                      <a:pt x="0" y="0"/>
                    </a:lnTo>
                    <a:close/>
                  </a:path>
                </a:pathLst>
              </a:custGeom>
              <a:solidFill>
                <a:srgbClr val="FFC285"/>
              </a:solidFill>
              <a:ln w="9525" cap="flat">
                <a:solidFill>
                  <a:srgbClr val="FFC285"/>
                </a:solidFill>
                <a:prstDash val="solid"/>
                <a:round/>
              </a:ln>
              <a:effectLst/>
            </p:spPr>
            <p:txBody>
              <a:bodyPr wrap="square" lIns="45719" tIns="45719" rIns="45719" bIns="45719" numCol="1" anchor="t">
                <a:noAutofit/>
              </a:bodyPr>
              <a:lstStyle/>
              <a:p>
                <a:endParaRPr/>
              </a:p>
            </p:txBody>
          </p:sp>
          <p:grpSp>
            <p:nvGrpSpPr>
              <p:cNvPr id="261" name="Group 19"/>
              <p:cNvGrpSpPr/>
              <p:nvPr/>
            </p:nvGrpSpPr>
            <p:grpSpPr>
              <a:xfrm>
                <a:off x="0" y="-1"/>
                <a:ext cx="1073891" cy="904330"/>
                <a:chOff x="0" y="0"/>
                <a:chExt cx="1073890" cy="904329"/>
              </a:xfrm>
            </p:grpSpPr>
            <p:sp>
              <p:nvSpPr>
                <p:cNvPr id="259" name="Freeform 34"/>
                <p:cNvSpPr/>
                <p:nvPr/>
              </p:nvSpPr>
              <p:spPr>
                <a:xfrm>
                  <a:off x="0" y="-1"/>
                  <a:ext cx="1073891" cy="904330"/>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5400" y="0"/>
                      </a:lnTo>
                      <a:lnTo>
                        <a:pt x="0" y="10800"/>
                      </a:lnTo>
                      <a:lnTo>
                        <a:pt x="5400" y="21600"/>
                      </a:lnTo>
                      <a:lnTo>
                        <a:pt x="16200" y="21600"/>
                      </a:lnTo>
                      <a:lnTo>
                        <a:pt x="21600" y="10800"/>
                      </a:lnTo>
                      <a:lnTo>
                        <a:pt x="16200" y="0"/>
                      </a:lnTo>
                      <a:close/>
                    </a:path>
                  </a:pathLst>
                </a:custGeom>
                <a:solidFill>
                  <a:srgbClr val="FFC285"/>
                </a:solidFill>
                <a:ln w="12700" cap="flat">
                  <a:noFill/>
                  <a:miter lim="400000"/>
                </a:ln>
                <a:effectLst/>
              </p:spPr>
              <p:txBody>
                <a:bodyPr wrap="square" lIns="45719" tIns="45719" rIns="45719" bIns="45719" numCol="1" anchor="t">
                  <a:noAutofit/>
                </a:bodyPr>
                <a:lstStyle/>
                <a:p>
                  <a:endParaRPr/>
                </a:p>
              </p:txBody>
            </p:sp>
            <p:pic>
              <p:nvPicPr>
                <p:cNvPr id="260" name="Picture 21" descr="Picture 21"/>
                <p:cNvPicPr>
                  <a:picLocks noChangeAspect="1"/>
                </p:cNvPicPr>
                <p:nvPr/>
              </p:nvPicPr>
              <p:blipFill>
                <a:blip r:embed="rId4"/>
                <a:stretch>
                  <a:fillRect/>
                </a:stretch>
              </p:blipFill>
              <p:spPr>
                <a:xfrm>
                  <a:off x="213695" y="139556"/>
                  <a:ext cx="646501" cy="625217"/>
                </a:xfrm>
                <a:prstGeom prst="rect">
                  <a:avLst/>
                </a:prstGeom>
                <a:ln w="12700" cap="flat">
                  <a:noFill/>
                  <a:miter lim="400000"/>
                </a:ln>
                <a:effectLst/>
              </p:spPr>
            </p:pic>
          </p:grpSp>
        </p:grpSp>
        <p:pic>
          <p:nvPicPr>
            <p:cNvPr id="263" name="Picture 22" descr="Picture 22"/>
            <p:cNvPicPr>
              <a:picLocks noChangeAspect="1"/>
            </p:cNvPicPr>
            <p:nvPr/>
          </p:nvPicPr>
          <p:blipFill>
            <a:blip r:embed="rId5"/>
            <a:stretch>
              <a:fillRect/>
            </a:stretch>
          </p:blipFill>
          <p:spPr>
            <a:xfrm>
              <a:off x="1174272" y="360962"/>
              <a:ext cx="3311906" cy="223568"/>
            </a:xfrm>
            <a:prstGeom prst="rect">
              <a:avLst/>
            </a:prstGeom>
            <a:ln w="12700" cap="flat">
              <a:noFill/>
              <a:miter lim="400000"/>
            </a:ln>
            <a:effectLst/>
          </p:spPr>
        </p:pic>
      </p:grpSp>
      <p:sp>
        <p:nvSpPr>
          <p:cNvPr id="265" name="TextBox 113"/>
          <p:cNvSpPr txBox="1"/>
          <p:nvPr/>
        </p:nvSpPr>
        <p:spPr>
          <a:xfrm>
            <a:off x="950668" y="2670780"/>
            <a:ext cx="921475"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Riforme</a:t>
            </a:r>
          </a:p>
        </p:txBody>
      </p:sp>
      <p:sp>
        <p:nvSpPr>
          <p:cNvPr id="266" name="TextBox 114"/>
          <p:cNvSpPr txBox="1"/>
          <p:nvPr/>
        </p:nvSpPr>
        <p:spPr>
          <a:xfrm>
            <a:off x="2160985"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Investimenti</a:t>
            </a:r>
          </a:p>
        </p:txBody>
      </p:sp>
      <p:sp>
        <p:nvSpPr>
          <p:cNvPr id="267" name="TextBox 115"/>
          <p:cNvSpPr txBox="1"/>
          <p:nvPr/>
        </p:nvSpPr>
        <p:spPr>
          <a:xfrm>
            <a:off x="3681383"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t>Risorse</a:t>
            </a:r>
          </a:p>
        </p:txBody>
      </p:sp>
      <p:grpSp>
        <p:nvGrpSpPr>
          <p:cNvPr id="270" name="Group 117"/>
          <p:cNvGrpSpPr/>
          <p:nvPr/>
        </p:nvGrpSpPr>
        <p:grpSpPr>
          <a:xfrm>
            <a:off x="127954" y="5680415"/>
            <a:ext cx="837494" cy="837494"/>
            <a:chOff x="0" y="0"/>
            <a:chExt cx="837493" cy="837493"/>
          </a:xfrm>
        </p:grpSpPr>
        <p:sp>
          <p:nvSpPr>
            <p:cNvPr id="268" name="Teardrop 120"/>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69" name="Oval 121"/>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73" name="Rectangle 118"/>
          <p:cNvGrpSpPr/>
          <p:nvPr/>
        </p:nvGrpSpPr>
        <p:grpSpPr>
          <a:xfrm>
            <a:off x="818666" y="5908090"/>
            <a:ext cx="5400002" cy="383483"/>
            <a:chOff x="0" y="0"/>
            <a:chExt cx="5400000" cy="383481"/>
          </a:xfrm>
        </p:grpSpPr>
        <p:sp>
          <p:nvSpPr>
            <p:cNvPr id="271"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72" name="Investimento 3.3 - Introduzione di dottorati innovativi che rispondono ai fabbisogni di innovazione delle imprese e promuovono l'assunzione dei ricercatori da parte delle imprese"/>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3.3 </a:t>
              </a:r>
              <a:r>
                <a:rPr b="0"/>
                <a:t>- Introduzione di dottorati innovativi che rispondono ai fabbisogni di innovazione delle imprese e promuovono l'assunzione dei ricercatori da parte delle imprese</a:t>
              </a:r>
            </a:p>
          </p:txBody>
        </p:sp>
      </p:grpSp>
      <p:sp>
        <p:nvSpPr>
          <p:cNvPr id="274" name="Freeform 5014"/>
          <p:cNvSpPr/>
          <p:nvPr/>
        </p:nvSpPr>
        <p:spPr>
          <a:xfrm>
            <a:off x="319063" y="5982280"/>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77" name="Group 123"/>
          <p:cNvGrpSpPr/>
          <p:nvPr/>
        </p:nvGrpSpPr>
        <p:grpSpPr>
          <a:xfrm>
            <a:off x="127954" y="4849491"/>
            <a:ext cx="837494" cy="837495"/>
            <a:chOff x="0" y="0"/>
            <a:chExt cx="837493" cy="837493"/>
          </a:xfrm>
        </p:grpSpPr>
        <p:sp>
          <p:nvSpPr>
            <p:cNvPr id="275" name="Teardrop 126"/>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76" name="Oval 127"/>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80" name="Rectangle 124"/>
          <p:cNvGrpSpPr/>
          <p:nvPr/>
        </p:nvGrpSpPr>
        <p:grpSpPr>
          <a:xfrm>
            <a:off x="818666" y="5077166"/>
            <a:ext cx="5400002" cy="383483"/>
            <a:chOff x="0" y="0"/>
            <a:chExt cx="5400000" cy="383481"/>
          </a:xfrm>
        </p:grpSpPr>
        <p:sp>
          <p:nvSpPr>
            <p:cNvPr id="278"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79" name="Investimento 1.5 - Creazione e rafforzamento di &quot;ecosistemi dell'innovazione per la sostenibilità&quot;, costruendo &quot;leader territoriali di R&amp;S&quot;"/>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1.5 </a:t>
              </a:r>
              <a:r>
                <a:rPr b="0"/>
                <a:t>- Creazione e rafforzamento di "ecosistemi dell'innovazione per la sostenibilità", costruendo "leader territoriali di R&amp;S"</a:t>
              </a:r>
            </a:p>
          </p:txBody>
        </p:sp>
      </p:grpSp>
      <p:sp>
        <p:nvSpPr>
          <p:cNvPr id="281" name="Freeform 5014"/>
          <p:cNvSpPr/>
          <p:nvPr/>
        </p:nvSpPr>
        <p:spPr>
          <a:xfrm>
            <a:off x="319063" y="5151356"/>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84" name="Group 129"/>
          <p:cNvGrpSpPr/>
          <p:nvPr/>
        </p:nvGrpSpPr>
        <p:grpSpPr>
          <a:xfrm>
            <a:off x="127954" y="2772181"/>
            <a:ext cx="837494" cy="837494"/>
            <a:chOff x="0" y="0"/>
            <a:chExt cx="837493" cy="837493"/>
          </a:xfrm>
        </p:grpSpPr>
        <p:sp>
          <p:nvSpPr>
            <p:cNvPr id="282" name="Teardrop 132"/>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83" name="Oval 133"/>
            <p:cNvSpPr/>
            <p:nvPr/>
          </p:nvSpPr>
          <p:spPr>
            <a:xfrm>
              <a:off x="132696" y="218882"/>
              <a:ext cx="400859" cy="400859"/>
            </a:xfrm>
            <a:prstGeom prst="ellipse">
              <a:avLst/>
            </a:prstGeom>
            <a:solidFill>
              <a:schemeClr val="accent6">
                <a:lumOff val="47423"/>
              </a:schemeClr>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87" name="Rectangle 130"/>
          <p:cNvGrpSpPr/>
          <p:nvPr/>
        </p:nvGrpSpPr>
        <p:grpSpPr>
          <a:xfrm>
            <a:off x="818666" y="2999855"/>
            <a:ext cx="5400002" cy="383483"/>
            <a:chOff x="0" y="0"/>
            <a:chExt cx="5400000" cy="383481"/>
          </a:xfrm>
        </p:grpSpPr>
        <p:sp>
          <p:nvSpPr>
            <p:cNvPr id="285" name="Rettangolo"/>
            <p:cNvSpPr/>
            <p:nvPr/>
          </p:nvSpPr>
          <p:spPr>
            <a:xfrm>
              <a:off x="-1" y="0"/>
              <a:ext cx="5400002" cy="383482"/>
            </a:xfrm>
            <a:prstGeom prst="rect">
              <a:avLst/>
            </a:prstGeom>
            <a:solidFill>
              <a:srgbClr val="E5E5E5"/>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286" name="Riforma 1.1 - Implementazione di misure a supporto della R&amp;S per favorire la semplificazione e la mobilità"/>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Riforma 1.1 </a:t>
              </a:r>
              <a:r>
                <a:rPr b="0"/>
                <a:t>- Implementazione di misure a supporto della R&amp;S per favorire la semplificazione e la mobilità</a:t>
              </a:r>
            </a:p>
          </p:txBody>
        </p:sp>
      </p:grpSp>
      <p:sp>
        <p:nvSpPr>
          <p:cNvPr id="288" name="Freeform 5014"/>
          <p:cNvSpPr/>
          <p:nvPr/>
        </p:nvSpPr>
        <p:spPr>
          <a:xfrm>
            <a:off x="319063" y="3038535"/>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91" name="Group 135"/>
          <p:cNvGrpSpPr/>
          <p:nvPr/>
        </p:nvGrpSpPr>
        <p:grpSpPr>
          <a:xfrm>
            <a:off x="127954" y="3187643"/>
            <a:ext cx="837494" cy="837494"/>
            <a:chOff x="0" y="0"/>
            <a:chExt cx="837493" cy="837493"/>
          </a:xfrm>
        </p:grpSpPr>
        <p:sp>
          <p:nvSpPr>
            <p:cNvPr id="289" name="Teardrop 138"/>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90" name="Oval 139"/>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294" name="Rectangle 136"/>
          <p:cNvGrpSpPr/>
          <p:nvPr/>
        </p:nvGrpSpPr>
        <p:grpSpPr>
          <a:xfrm>
            <a:off x="818666" y="3415317"/>
            <a:ext cx="5400002" cy="383483"/>
            <a:chOff x="0" y="0"/>
            <a:chExt cx="5400000" cy="383481"/>
          </a:xfrm>
        </p:grpSpPr>
        <p:sp>
          <p:nvSpPr>
            <p:cNvPr id="292"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93" name="Investimento 1.1 - Fondo per il Programma Nazionale della Ricerca (PNR) e Progetti di Ricerca di Rilevante Interesse Nazionale (PRIN)"/>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rPr dirty="0" err="1"/>
                <a:t>Investimento</a:t>
              </a:r>
              <a:r>
                <a:rPr dirty="0"/>
                <a:t> 1.1 </a:t>
              </a:r>
              <a:r>
                <a:rPr b="0" dirty="0"/>
                <a:t>- </a:t>
              </a:r>
              <a:r>
                <a:rPr b="0" dirty="0" err="1"/>
                <a:t>Fondo</a:t>
              </a:r>
              <a:r>
                <a:rPr b="0" dirty="0"/>
                <a:t> per </a:t>
              </a:r>
              <a:r>
                <a:rPr b="0" dirty="0" err="1"/>
                <a:t>il</a:t>
              </a:r>
              <a:r>
                <a:rPr b="0" dirty="0"/>
                <a:t> </a:t>
              </a:r>
              <a:r>
                <a:rPr b="0" dirty="0" err="1"/>
                <a:t>Programma</a:t>
              </a:r>
              <a:r>
                <a:rPr b="0" dirty="0"/>
                <a:t> Nazionale </a:t>
              </a:r>
              <a:r>
                <a:rPr b="0" dirty="0" err="1"/>
                <a:t>della</a:t>
              </a:r>
              <a:r>
                <a:rPr b="0" dirty="0"/>
                <a:t> </a:t>
              </a:r>
              <a:r>
                <a:rPr b="0" dirty="0" err="1"/>
                <a:t>Ricerca</a:t>
              </a:r>
              <a:r>
                <a:rPr b="0" dirty="0"/>
                <a:t> (PNR) e </a:t>
              </a:r>
              <a:r>
                <a:rPr b="0" dirty="0" err="1"/>
                <a:t>Progetti</a:t>
              </a:r>
              <a:r>
                <a:rPr b="0" dirty="0"/>
                <a:t> di </a:t>
              </a:r>
              <a:r>
                <a:rPr b="0" dirty="0" err="1"/>
                <a:t>Ricerca</a:t>
              </a:r>
              <a:r>
                <a:rPr b="0" dirty="0"/>
                <a:t> di </a:t>
              </a:r>
              <a:r>
                <a:rPr b="0" dirty="0" err="1"/>
                <a:t>Rilevante</a:t>
              </a:r>
              <a:r>
                <a:rPr b="0" dirty="0"/>
                <a:t> Interesse Nazionale (PRIN)</a:t>
              </a:r>
            </a:p>
          </p:txBody>
        </p:sp>
      </p:grpSp>
      <p:sp>
        <p:nvSpPr>
          <p:cNvPr id="295" name="Freeform 5014"/>
          <p:cNvSpPr/>
          <p:nvPr/>
        </p:nvSpPr>
        <p:spPr>
          <a:xfrm>
            <a:off x="319063" y="3489509"/>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298" name="Group 141"/>
          <p:cNvGrpSpPr/>
          <p:nvPr/>
        </p:nvGrpSpPr>
        <p:grpSpPr>
          <a:xfrm>
            <a:off x="127954" y="3603105"/>
            <a:ext cx="837494" cy="837494"/>
            <a:chOff x="0" y="0"/>
            <a:chExt cx="837493" cy="837493"/>
          </a:xfrm>
        </p:grpSpPr>
        <p:sp>
          <p:nvSpPr>
            <p:cNvPr id="296" name="Teardrop 144"/>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297" name="Oval 145"/>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301" name="Rectangle 142"/>
          <p:cNvGrpSpPr/>
          <p:nvPr/>
        </p:nvGrpSpPr>
        <p:grpSpPr>
          <a:xfrm>
            <a:off x="818666" y="3830780"/>
            <a:ext cx="5400002" cy="383483"/>
            <a:chOff x="0" y="0"/>
            <a:chExt cx="5400000" cy="383481"/>
          </a:xfrm>
        </p:grpSpPr>
        <p:sp>
          <p:nvSpPr>
            <p:cNvPr id="299"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300" name="Investimento 1.2 - Finanziamento di progetti presentati da giovani ricercatori"/>
            <p:cNvSpPr txBox="1"/>
            <p:nvPr/>
          </p:nvSpPr>
          <p:spPr>
            <a:xfrm>
              <a:off x="-1" y="85891"/>
              <a:ext cx="5400002" cy="21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1.2 </a:t>
              </a:r>
              <a:r>
                <a:rPr b="0"/>
                <a:t>- Finanziamento di progetti presentati da giovani ricercatori</a:t>
              </a:r>
            </a:p>
          </p:txBody>
        </p:sp>
      </p:grpSp>
      <p:sp>
        <p:nvSpPr>
          <p:cNvPr id="302" name="Freeform 5014"/>
          <p:cNvSpPr/>
          <p:nvPr/>
        </p:nvSpPr>
        <p:spPr>
          <a:xfrm>
            <a:off x="319063" y="3904970"/>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305" name="Group 147"/>
          <p:cNvGrpSpPr/>
          <p:nvPr/>
        </p:nvGrpSpPr>
        <p:grpSpPr>
          <a:xfrm>
            <a:off x="127954" y="4018567"/>
            <a:ext cx="837494" cy="837494"/>
            <a:chOff x="0" y="0"/>
            <a:chExt cx="837493" cy="837493"/>
          </a:xfrm>
        </p:grpSpPr>
        <p:sp>
          <p:nvSpPr>
            <p:cNvPr id="303" name="Teardrop 150"/>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304" name="Oval 151"/>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308" name="Rectangle 148"/>
          <p:cNvGrpSpPr/>
          <p:nvPr/>
        </p:nvGrpSpPr>
        <p:grpSpPr>
          <a:xfrm>
            <a:off x="818666" y="4246241"/>
            <a:ext cx="5400002" cy="383483"/>
            <a:chOff x="0" y="0"/>
            <a:chExt cx="5400000" cy="383481"/>
          </a:xfrm>
        </p:grpSpPr>
        <p:sp>
          <p:nvSpPr>
            <p:cNvPr id="306"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307" name="Investimento 1.3 - Partenariati estesi a Università, centri di ricerca, imprese e finanziamento progetti di ricerca"/>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1.3 </a:t>
              </a:r>
              <a:r>
                <a:rPr b="0"/>
                <a:t>- Partenariati estesi a Università, centri di ricerca, imprese e finanziamento progetti di ricerca</a:t>
              </a:r>
            </a:p>
          </p:txBody>
        </p:sp>
      </p:grpSp>
      <p:sp>
        <p:nvSpPr>
          <p:cNvPr id="309" name="Freeform 5014"/>
          <p:cNvSpPr/>
          <p:nvPr/>
        </p:nvSpPr>
        <p:spPr>
          <a:xfrm>
            <a:off x="319063" y="4320433"/>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312" name="Group 153"/>
          <p:cNvGrpSpPr/>
          <p:nvPr/>
        </p:nvGrpSpPr>
        <p:grpSpPr>
          <a:xfrm>
            <a:off x="127954" y="4434029"/>
            <a:ext cx="837494" cy="837494"/>
            <a:chOff x="0" y="0"/>
            <a:chExt cx="837493" cy="837493"/>
          </a:xfrm>
        </p:grpSpPr>
        <p:sp>
          <p:nvSpPr>
            <p:cNvPr id="310" name="Teardrop 156"/>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311" name="Oval 157"/>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315" name="Rectangle 154"/>
          <p:cNvGrpSpPr/>
          <p:nvPr/>
        </p:nvGrpSpPr>
        <p:grpSpPr>
          <a:xfrm>
            <a:off x="818666" y="4661703"/>
            <a:ext cx="5400002" cy="383483"/>
            <a:chOff x="0" y="0"/>
            <a:chExt cx="5400000" cy="383481"/>
          </a:xfrm>
        </p:grpSpPr>
        <p:sp>
          <p:nvSpPr>
            <p:cNvPr id="313"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314" name="Investimento 1.4 - Potenziamento strutture di ricerca e creazione di &quot;campioni nazionali&quot; di R&amp;S su alcune Key enabling technologies"/>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1.4 </a:t>
              </a:r>
              <a:r>
                <a:rPr b="0"/>
                <a:t>- Potenziamento strutture di ricerca e creazione di "campioni nazionali" di R&amp;S su alcune Key enabling technologies</a:t>
              </a:r>
            </a:p>
          </p:txBody>
        </p:sp>
      </p:grpSp>
      <p:sp>
        <p:nvSpPr>
          <p:cNvPr id="316" name="Freeform 5014"/>
          <p:cNvSpPr/>
          <p:nvPr/>
        </p:nvSpPr>
        <p:spPr>
          <a:xfrm>
            <a:off x="319063" y="4735895"/>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319" name="Group 159"/>
          <p:cNvGrpSpPr/>
          <p:nvPr/>
        </p:nvGrpSpPr>
        <p:grpSpPr>
          <a:xfrm>
            <a:off x="127954" y="5264953"/>
            <a:ext cx="837494" cy="837494"/>
            <a:chOff x="0" y="0"/>
            <a:chExt cx="837493" cy="837493"/>
          </a:xfrm>
        </p:grpSpPr>
        <p:sp>
          <p:nvSpPr>
            <p:cNvPr id="317" name="Teardrop 162"/>
            <p:cNvSpPr/>
            <p:nvPr/>
          </p:nvSpPr>
          <p:spPr>
            <a:xfrm rot="2700000">
              <a:off x="124602" y="120693"/>
              <a:ext cx="588289" cy="596107"/>
            </a:xfrm>
            <a:custGeom>
              <a:avLst/>
              <a:gdLst/>
              <a:ahLst/>
              <a:cxnLst>
                <a:cxn ang="0">
                  <a:pos x="wd2" y="hd2"/>
                </a:cxn>
                <a:cxn ang="5400000">
                  <a:pos x="wd2" y="hd2"/>
                </a:cxn>
                <a:cxn ang="10800000">
                  <a:pos x="wd2" y="hd2"/>
                </a:cxn>
                <a:cxn ang="16200000">
                  <a:pos x="wd2" y="hd2"/>
                </a:cxn>
              </a:cxnLst>
              <a:rect l="0" t="0" r="r" b="b"/>
              <a:pathLst>
                <a:path w="21600" h="21600" extrusionOk="0">
                  <a:moveTo>
                    <a:pt x="0" y="13008"/>
                  </a:moveTo>
                  <a:cubicBezTo>
                    <a:pt x="0" y="8263"/>
                    <a:pt x="3847" y="4417"/>
                    <a:pt x="8592" y="4417"/>
                  </a:cubicBezTo>
                  <a:cubicBezTo>
                    <a:pt x="12928" y="4417"/>
                    <a:pt x="17264" y="2944"/>
                    <a:pt x="21600" y="0"/>
                  </a:cubicBezTo>
                  <a:cubicBezTo>
                    <a:pt x="18656" y="4336"/>
                    <a:pt x="17183" y="8672"/>
                    <a:pt x="17183" y="13008"/>
                  </a:cubicBezTo>
                  <a:cubicBezTo>
                    <a:pt x="17183" y="17753"/>
                    <a:pt x="13337" y="21600"/>
                    <a:pt x="8592" y="21600"/>
                  </a:cubicBezTo>
                  <a:cubicBezTo>
                    <a:pt x="3847" y="21600"/>
                    <a:pt x="0" y="17753"/>
                    <a:pt x="0" y="13008"/>
                  </a:cubicBezTo>
                  <a:close/>
                </a:path>
              </a:pathLst>
            </a:custGeom>
            <a:solidFill>
              <a:srgbClr val="EAE8E2"/>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sp>
          <p:nvSpPr>
            <p:cNvPr id="318" name="Oval 163"/>
            <p:cNvSpPr/>
            <p:nvPr/>
          </p:nvSpPr>
          <p:spPr>
            <a:xfrm>
              <a:off x="132696" y="218882"/>
              <a:ext cx="400859" cy="400859"/>
            </a:xfrm>
            <a:prstGeom prst="ellipse">
              <a:avLst/>
            </a:prstGeom>
            <a:solidFill>
              <a:srgbClr val="05A0D1"/>
            </a:solidFill>
            <a:ln w="12700" cap="flat">
              <a:noFill/>
              <a:miter lim="400000"/>
            </a:ln>
            <a:effectLst/>
          </p:spPr>
          <p:txBody>
            <a:bodyPr wrap="square" lIns="45719" tIns="45719" rIns="45719" bIns="45719" numCol="1" anchor="ctr">
              <a:noAutofit/>
            </a:bodyPr>
            <a:lstStyle/>
            <a:p>
              <a:pPr algn="ctr">
                <a:defRPr sz="1000">
                  <a:solidFill>
                    <a:srgbClr val="FFFFFF"/>
                  </a:solidFill>
                  <a:latin typeface="Georgia"/>
                  <a:ea typeface="Georgia"/>
                  <a:cs typeface="Georgia"/>
                  <a:sym typeface="Georgia"/>
                </a:defRPr>
              </a:pPr>
              <a:endParaRPr/>
            </a:p>
          </p:txBody>
        </p:sp>
      </p:grpSp>
      <p:grpSp>
        <p:nvGrpSpPr>
          <p:cNvPr id="322" name="Rectangle 160"/>
          <p:cNvGrpSpPr/>
          <p:nvPr/>
        </p:nvGrpSpPr>
        <p:grpSpPr>
          <a:xfrm>
            <a:off x="818666" y="5492627"/>
            <a:ext cx="5400002" cy="383483"/>
            <a:chOff x="0" y="0"/>
            <a:chExt cx="5400000" cy="383481"/>
          </a:xfrm>
        </p:grpSpPr>
        <p:sp>
          <p:nvSpPr>
            <p:cNvPr id="320" name="Rettangolo"/>
            <p:cNvSpPr/>
            <p:nvPr/>
          </p:nvSpPr>
          <p:spPr>
            <a:xfrm>
              <a:off x="-1" y="0"/>
              <a:ext cx="5400002" cy="383482"/>
            </a:xfrm>
            <a:prstGeom prst="rect">
              <a:avLst/>
            </a:prstGeom>
            <a:solidFill>
              <a:srgbClr val="0070C0">
                <a:alpha val="50000"/>
              </a:srgbClr>
            </a:solid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a:p>
          </p:txBody>
        </p:sp>
        <p:sp>
          <p:nvSpPr>
            <p:cNvPr id="321" name="Investimento 3.1 - Fondo per la realizzazione di un sistema integrato di infrastrutture di ricerca e innovazione"/>
            <p:cNvSpPr txBox="1"/>
            <p:nvPr/>
          </p:nvSpPr>
          <p:spPr>
            <a:xfrm>
              <a:off x="-1" y="16040"/>
              <a:ext cx="5400002" cy="3514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t>Investimento 3.1 </a:t>
              </a:r>
              <a:r>
                <a:rPr b="0"/>
                <a:t>- Fondo per la realizzazione di un sistema integrato di infrastrutture di ricerca e innovazione</a:t>
              </a:r>
            </a:p>
          </p:txBody>
        </p:sp>
      </p:grpSp>
      <p:sp>
        <p:nvSpPr>
          <p:cNvPr id="323" name="Freeform 5014"/>
          <p:cNvSpPr/>
          <p:nvPr/>
        </p:nvSpPr>
        <p:spPr>
          <a:xfrm>
            <a:off x="319063" y="5566819"/>
            <a:ext cx="284034" cy="219337"/>
          </a:xfrm>
          <a:custGeom>
            <a:avLst/>
            <a:gdLst/>
            <a:ahLst/>
            <a:cxnLst>
              <a:cxn ang="0">
                <a:pos x="wd2" y="hd2"/>
              </a:cxn>
              <a:cxn ang="5400000">
                <a:pos x="wd2" y="hd2"/>
              </a:cxn>
              <a:cxn ang="10800000">
                <a:pos x="wd2" y="hd2"/>
              </a:cxn>
              <a:cxn ang="16200000">
                <a:pos x="wd2" y="hd2"/>
              </a:cxn>
            </a:cxnLst>
            <a:rect l="0" t="0" r="r" b="b"/>
            <a:pathLst>
              <a:path w="21600" h="21600" extrusionOk="0">
                <a:moveTo>
                  <a:pt x="21600" y="19891"/>
                </a:moveTo>
                <a:lnTo>
                  <a:pt x="21600" y="19580"/>
                </a:lnTo>
                <a:lnTo>
                  <a:pt x="21480" y="19580"/>
                </a:lnTo>
                <a:lnTo>
                  <a:pt x="21480" y="19424"/>
                </a:lnTo>
                <a:lnTo>
                  <a:pt x="19080" y="15540"/>
                </a:lnTo>
                <a:lnTo>
                  <a:pt x="18600" y="15229"/>
                </a:lnTo>
                <a:lnTo>
                  <a:pt x="3000" y="15229"/>
                </a:lnTo>
                <a:lnTo>
                  <a:pt x="2520" y="15540"/>
                </a:lnTo>
                <a:lnTo>
                  <a:pt x="120" y="19424"/>
                </a:lnTo>
                <a:lnTo>
                  <a:pt x="120" y="19580"/>
                </a:lnTo>
                <a:lnTo>
                  <a:pt x="0" y="19580"/>
                </a:lnTo>
                <a:lnTo>
                  <a:pt x="0" y="21134"/>
                </a:lnTo>
                <a:lnTo>
                  <a:pt x="360" y="21600"/>
                </a:lnTo>
                <a:lnTo>
                  <a:pt x="21240" y="21600"/>
                </a:lnTo>
                <a:lnTo>
                  <a:pt x="21600" y="21134"/>
                </a:lnTo>
                <a:lnTo>
                  <a:pt x="21600" y="19891"/>
                </a:lnTo>
                <a:close/>
                <a:moveTo>
                  <a:pt x="8040" y="19735"/>
                </a:moveTo>
                <a:lnTo>
                  <a:pt x="8760" y="18181"/>
                </a:lnTo>
                <a:lnTo>
                  <a:pt x="12840" y="18181"/>
                </a:lnTo>
                <a:lnTo>
                  <a:pt x="13560" y="19735"/>
                </a:lnTo>
                <a:lnTo>
                  <a:pt x="8040" y="19735"/>
                </a:lnTo>
                <a:close/>
                <a:moveTo>
                  <a:pt x="20280" y="20823"/>
                </a:moveTo>
                <a:lnTo>
                  <a:pt x="20040" y="20978"/>
                </a:lnTo>
                <a:lnTo>
                  <a:pt x="19920" y="20978"/>
                </a:lnTo>
                <a:lnTo>
                  <a:pt x="19560" y="20823"/>
                </a:lnTo>
                <a:lnTo>
                  <a:pt x="19440" y="20357"/>
                </a:lnTo>
                <a:lnTo>
                  <a:pt x="19440" y="20201"/>
                </a:lnTo>
                <a:lnTo>
                  <a:pt x="19560" y="19891"/>
                </a:lnTo>
                <a:lnTo>
                  <a:pt x="19680" y="19891"/>
                </a:lnTo>
                <a:lnTo>
                  <a:pt x="19920" y="19735"/>
                </a:lnTo>
                <a:lnTo>
                  <a:pt x="20040" y="19891"/>
                </a:lnTo>
                <a:lnTo>
                  <a:pt x="20280" y="19891"/>
                </a:lnTo>
                <a:lnTo>
                  <a:pt x="20400" y="20201"/>
                </a:lnTo>
                <a:lnTo>
                  <a:pt x="20400" y="20668"/>
                </a:lnTo>
                <a:lnTo>
                  <a:pt x="20280" y="20823"/>
                </a:lnTo>
                <a:close/>
                <a:moveTo>
                  <a:pt x="3240" y="14296"/>
                </a:moveTo>
                <a:lnTo>
                  <a:pt x="18600" y="14296"/>
                </a:lnTo>
                <a:lnTo>
                  <a:pt x="18840" y="14141"/>
                </a:lnTo>
                <a:lnTo>
                  <a:pt x="19080" y="13830"/>
                </a:lnTo>
                <a:lnTo>
                  <a:pt x="19080" y="466"/>
                </a:lnTo>
                <a:lnTo>
                  <a:pt x="18840" y="155"/>
                </a:lnTo>
                <a:lnTo>
                  <a:pt x="18600" y="0"/>
                </a:lnTo>
                <a:lnTo>
                  <a:pt x="3000" y="0"/>
                </a:lnTo>
                <a:lnTo>
                  <a:pt x="2760" y="155"/>
                </a:lnTo>
                <a:lnTo>
                  <a:pt x="2520" y="466"/>
                </a:lnTo>
                <a:lnTo>
                  <a:pt x="2520" y="13830"/>
                </a:lnTo>
                <a:lnTo>
                  <a:pt x="2760" y="14141"/>
                </a:lnTo>
                <a:lnTo>
                  <a:pt x="3000" y="14296"/>
                </a:lnTo>
                <a:lnTo>
                  <a:pt x="3240" y="14296"/>
                </a:lnTo>
                <a:close/>
                <a:moveTo>
                  <a:pt x="3960" y="1865"/>
                </a:moveTo>
                <a:lnTo>
                  <a:pt x="17640" y="1865"/>
                </a:lnTo>
                <a:lnTo>
                  <a:pt x="17640" y="12432"/>
                </a:lnTo>
                <a:lnTo>
                  <a:pt x="3960" y="12432"/>
                </a:lnTo>
                <a:lnTo>
                  <a:pt x="3960" y="1865"/>
                </a:lnTo>
                <a:close/>
              </a:path>
            </a:pathLst>
          </a:custGeom>
          <a:solidFill>
            <a:srgbClr val="FFFFFF"/>
          </a:solidFill>
          <a:ln w="12700">
            <a:miter lim="400000"/>
          </a:ln>
        </p:spPr>
        <p:txBody>
          <a:bodyPr lIns="45719" rIns="45719"/>
          <a:lstStyle/>
          <a:p>
            <a:pPr defTabSz="1018823">
              <a:defRPr sz="1000">
                <a:latin typeface="Georgia"/>
                <a:ea typeface="Georgia"/>
                <a:cs typeface="Georgia"/>
                <a:sym typeface="Georgia"/>
              </a:defRPr>
            </a:pPr>
            <a:endParaRPr/>
          </a:p>
        </p:txBody>
      </p:sp>
      <p:grpSp>
        <p:nvGrpSpPr>
          <p:cNvPr id="338" name="Group 202"/>
          <p:cNvGrpSpPr/>
          <p:nvPr/>
        </p:nvGrpSpPr>
        <p:grpSpPr>
          <a:xfrm>
            <a:off x="979449" y="1186552"/>
            <a:ext cx="1127715" cy="1440000"/>
            <a:chOff x="0" y="0"/>
            <a:chExt cx="1127714" cy="1439998"/>
          </a:xfrm>
        </p:grpSpPr>
        <p:grpSp>
          <p:nvGrpSpPr>
            <p:cNvPr id="335" name="Group 203"/>
            <p:cNvGrpSpPr/>
            <p:nvPr/>
          </p:nvGrpSpPr>
          <p:grpSpPr>
            <a:xfrm>
              <a:off x="-1" y="0"/>
              <a:ext cx="1127715" cy="1126492"/>
              <a:chOff x="0" y="0"/>
              <a:chExt cx="1127714" cy="1126491"/>
            </a:xfrm>
          </p:grpSpPr>
          <p:grpSp>
            <p:nvGrpSpPr>
              <p:cNvPr id="332" name="Group 206"/>
              <p:cNvGrpSpPr/>
              <p:nvPr/>
            </p:nvGrpSpPr>
            <p:grpSpPr>
              <a:xfrm>
                <a:off x="-1" y="0"/>
                <a:ext cx="1127716" cy="1126492"/>
                <a:chOff x="0" y="0"/>
                <a:chExt cx="1127714" cy="1126491"/>
              </a:xfrm>
            </p:grpSpPr>
            <p:sp>
              <p:nvSpPr>
                <p:cNvPr id="324" name="Freeform 259"/>
                <p:cNvSpPr/>
                <p:nvPr/>
              </p:nvSpPr>
              <p:spPr>
                <a:xfrm>
                  <a:off x="563246" y="0"/>
                  <a:ext cx="399527"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6327"/>
                      </a:lnTo>
                      <a:cubicBezTo>
                        <a:pt x="15871" y="2276"/>
                        <a:pt x="8100" y="0"/>
                        <a:pt x="0" y="0"/>
                      </a:cubicBezTo>
                      <a:lnTo>
                        <a:pt x="0" y="2160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25" name="Freeform 261"/>
                <p:cNvSpPr/>
                <p:nvPr/>
              </p:nvSpPr>
              <p:spPr>
                <a:xfrm>
                  <a:off x="563246" y="164942"/>
                  <a:ext cx="564469" cy="398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1600" y="13498"/>
                        <a:pt x="19325" y="5730"/>
                        <a:pt x="15274" y="0"/>
                      </a:cubicBezTo>
                      <a:lnTo>
                        <a:pt x="0" y="2160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26" name="Freeform 263"/>
                <p:cNvSpPr/>
                <p:nvPr/>
              </p:nvSpPr>
              <p:spPr>
                <a:xfrm>
                  <a:off x="563246" y="563245"/>
                  <a:ext cx="564469" cy="398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74" y="21600"/>
                      </a:lnTo>
                      <a:cubicBezTo>
                        <a:pt x="19325" y="15871"/>
                        <a:pt x="21600" y="8100"/>
                        <a:pt x="21600" y="0"/>
                      </a:cubicBezTo>
                      <a:lnTo>
                        <a:pt x="0" y="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27" name="Freeform 265"/>
                <p:cNvSpPr/>
                <p:nvPr/>
              </p:nvSpPr>
              <p:spPr>
                <a:xfrm>
                  <a:off x="563246" y="563245"/>
                  <a:ext cx="399527"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100" y="21600"/>
                        <a:pt x="15871" y="19325"/>
                        <a:pt x="21600" y="15274"/>
                      </a:cubicBezTo>
                      <a:lnTo>
                        <a:pt x="0" y="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28" name="Freeform 267"/>
                <p:cNvSpPr/>
                <p:nvPr/>
              </p:nvSpPr>
              <p:spPr>
                <a:xfrm>
                  <a:off x="164942" y="563245"/>
                  <a:ext cx="398305"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274"/>
                      </a:lnTo>
                      <a:cubicBezTo>
                        <a:pt x="5730" y="19325"/>
                        <a:pt x="13498" y="21600"/>
                        <a:pt x="21600" y="21600"/>
                      </a:cubicBezTo>
                      <a:lnTo>
                        <a:pt x="21600" y="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29" name="Freeform 269"/>
                <p:cNvSpPr/>
                <p:nvPr/>
              </p:nvSpPr>
              <p:spPr>
                <a:xfrm>
                  <a:off x="-1" y="563245"/>
                  <a:ext cx="563248" cy="398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0" y="8100"/>
                        <a:pt x="2276" y="15871"/>
                        <a:pt x="6327" y="21600"/>
                      </a:cubicBezTo>
                      <a:lnTo>
                        <a:pt x="21600" y="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30" name="Freeform 271"/>
                <p:cNvSpPr/>
                <p:nvPr/>
              </p:nvSpPr>
              <p:spPr>
                <a:xfrm>
                  <a:off x="-1" y="164942"/>
                  <a:ext cx="563248" cy="3983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327" y="0"/>
                      </a:lnTo>
                      <a:cubicBezTo>
                        <a:pt x="2276" y="5730"/>
                        <a:pt x="0" y="13498"/>
                        <a:pt x="0" y="21600"/>
                      </a:cubicBezTo>
                      <a:lnTo>
                        <a:pt x="21600" y="2160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31" name="Freeform 273"/>
                <p:cNvSpPr/>
                <p:nvPr/>
              </p:nvSpPr>
              <p:spPr>
                <a:xfrm>
                  <a:off x="164942" y="0"/>
                  <a:ext cx="398305"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3498" y="0"/>
                        <a:pt x="5730" y="2276"/>
                        <a:pt x="0" y="6327"/>
                      </a:cubicBezTo>
                      <a:lnTo>
                        <a:pt x="21600" y="21600"/>
                      </a:lnTo>
                      <a:close/>
                    </a:path>
                  </a:pathLst>
                </a:custGeom>
                <a:solidFill>
                  <a:srgbClr val="A6A6A6"/>
                </a:solidFill>
                <a:ln w="3175" cap="flat">
                  <a:solidFill>
                    <a:srgbClr val="DEDEDE"/>
                  </a:solidFill>
                  <a:prstDash val="solid"/>
                  <a:round/>
                </a:ln>
                <a:effectLst/>
              </p:spPr>
              <p:txBody>
                <a:bodyPr wrap="square" lIns="45719" tIns="45719" rIns="45719" bIns="45719" numCol="1" anchor="t">
                  <a:noAutofit/>
                </a:bodyPr>
                <a:lstStyle/>
                <a:p>
                  <a:endParaRPr/>
                </a:p>
              </p:txBody>
            </p:sp>
          </p:grpSp>
          <p:sp>
            <p:nvSpPr>
              <p:cNvPr id="333" name="Oval 207"/>
              <p:cNvSpPr/>
              <p:nvPr/>
            </p:nvSpPr>
            <p:spPr>
              <a:xfrm>
                <a:off x="148255" y="147644"/>
                <a:ext cx="831205"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34" name="Rectangle 10"/>
              <p:cNvSpPr txBox="1"/>
              <p:nvPr/>
            </p:nvSpPr>
            <p:spPr>
              <a:xfrm>
                <a:off x="431954" y="280320"/>
                <a:ext cx="211734"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3200" b="1" i="1">
                    <a:solidFill>
                      <a:srgbClr val="A6A6A6"/>
                    </a:solidFill>
                    <a:latin typeface="Georgia"/>
                    <a:ea typeface="Georgia"/>
                    <a:cs typeface="Georgia"/>
                    <a:sym typeface="Georgia"/>
                  </a:defRPr>
                </a:lvl1pPr>
              </a:lstStyle>
              <a:p>
                <a:r>
                  <a:t>1</a:t>
                </a:r>
              </a:p>
            </p:txBody>
          </p:sp>
        </p:grpSp>
        <p:sp>
          <p:nvSpPr>
            <p:cNvPr id="336" name="Rectangle 204"/>
            <p:cNvSpPr/>
            <p:nvPr/>
          </p:nvSpPr>
          <p:spPr>
            <a:xfrm>
              <a:off x="529240"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37" name="Straight Arrow Connector 205"/>
            <p:cNvSpPr/>
            <p:nvPr/>
          </p:nvSpPr>
          <p:spPr>
            <a:xfrm flipH="1">
              <a:off x="563873" y="941223"/>
              <a:ext cx="1" cy="498777"/>
            </a:xfrm>
            <a:prstGeom prst="line">
              <a:avLst/>
            </a:prstGeom>
            <a:noFill/>
            <a:ln w="53975" cap="rnd">
              <a:solidFill>
                <a:srgbClr val="A6A6A6"/>
              </a:solidFill>
              <a:prstDash val="solid"/>
              <a:round/>
              <a:tailEnd type="triangle" w="med" len="med"/>
            </a:ln>
            <a:effectLst/>
          </p:spPr>
          <p:txBody>
            <a:bodyPr wrap="square" lIns="45719" tIns="45719" rIns="45719" bIns="45719" numCol="1" anchor="t">
              <a:noAutofit/>
            </a:bodyPr>
            <a:lstStyle/>
            <a:p>
              <a:endParaRPr/>
            </a:p>
          </p:txBody>
        </p:sp>
      </p:grpSp>
      <p:grpSp>
        <p:nvGrpSpPr>
          <p:cNvPr id="351" name="Group 217"/>
          <p:cNvGrpSpPr/>
          <p:nvPr/>
        </p:nvGrpSpPr>
        <p:grpSpPr>
          <a:xfrm>
            <a:off x="3717679" y="1186551"/>
            <a:ext cx="1126287" cy="1440003"/>
            <a:chOff x="0" y="-1"/>
            <a:chExt cx="1126286" cy="1440001"/>
          </a:xfrm>
        </p:grpSpPr>
        <p:grpSp>
          <p:nvGrpSpPr>
            <p:cNvPr id="348" name="Group 218"/>
            <p:cNvGrpSpPr/>
            <p:nvPr/>
          </p:nvGrpSpPr>
          <p:grpSpPr>
            <a:xfrm>
              <a:off x="0" y="-1"/>
              <a:ext cx="1126286" cy="1126494"/>
              <a:chOff x="0" y="0"/>
              <a:chExt cx="1126285" cy="1126492"/>
            </a:xfrm>
          </p:grpSpPr>
          <p:grpSp>
            <p:nvGrpSpPr>
              <p:cNvPr id="345" name="Group 221"/>
              <p:cNvGrpSpPr/>
              <p:nvPr/>
            </p:nvGrpSpPr>
            <p:grpSpPr>
              <a:xfrm>
                <a:off x="0" y="0"/>
                <a:ext cx="1126285" cy="1126492"/>
                <a:chOff x="0" y="0"/>
                <a:chExt cx="1126284" cy="1126491"/>
              </a:xfrm>
            </p:grpSpPr>
            <p:sp>
              <p:nvSpPr>
                <p:cNvPr id="339" name="Freeform 244"/>
                <p:cNvSpPr/>
                <p:nvPr/>
              </p:nvSpPr>
              <p:spPr>
                <a:xfrm>
                  <a:off x="562548" y="0"/>
                  <a:ext cx="488718"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00"/>
                      </a:lnTo>
                      <a:cubicBezTo>
                        <a:pt x="17143" y="4116"/>
                        <a:pt x="8911" y="0"/>
                        <a:pt x="0" y="0"/>
                      </a:cubicBezTo>
                      <a:lnTo>
                        <a:pt x="0" y="2160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340" name="Freeform 246"/>
                <p:cNvSpPr/>
                <p:nvPr/>
              </p:nvSpPr>
              <p:spPr>
                <a:xfrm>
                  <a:off x="562548" y="281011"/>
                  <a:ext cx="563737" cy="564469"/>
                </a:xfrm>
                <a:custGeom>
                  <a:avLst/>
                  <a:gdLst/>
                  <a:ahLst/>
                  <a:cxnLst>
                    <a:cxn ang="0">
                      <a:pos x="wd2" y="hd2"/>
                    </a:cxn>
                    <a:cxn ang="5400000">
                      <a:pos x="wd2" y="hd2"/>
                    </a:cxn>
                    <a:cxn ang="10800000">
                      <a:pos x="wd2" y="hd2"/>
                    </a:cxn>
                    <a:cxn ang="16200000">
                      <a:pos x="wd2" y="hd2"/>
                    </a:cxn>
                  </a:cxnLst>
                  <a:rect l="0" t="0" r="r" b="b"/>
                  <a:pathLst>
                    <a:path w="20677" h="21600" extrusionOk="0">
                      <a:moveTo>
                        <a:pt x="0" y="10799"/>
                      </a:moveTo>
                      <a:lnTo>
                        <a:pt x="17908" y="21600"/>
                      </a:lnTo>
                      <a:cubicBezTo>
                        <a:pt x="21600" y="14917"/>
                        <a:pt x="21600" y="6683"/>
                        <a:pt x="17908" y="0"/>
                      </a:cubicBezTo>
                      <a:lnTo>
                        <a:pt x="0" y="10799"/>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341" name="Freeform 248"/>
                <p:cNvSpPr/>
                <p:nvPr/>
              </p:nvSpPr>
              <p:spPr>
                <a:xfrm>
                  <a:off x="562548" y="563245"/>
                  <a:ext cx="488718"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911" y="21600"/>
                        <a:pt x="17143" y="17482"/>
                        <a:pt x="21600" y="10801"/>
                      </a:cubicBezTo>
                      <a:lnTo>
                        <a:pt x="0" y="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342" name="Freeform 250"/>
                <p:cNvSpPr/>
                <p:nvPr/>
              </p:nvSpPr>
              <p:spPr>
                <a:xfrm>
                  <a:off x="75053" y="563245"/>
                  <a:ext cx="487496"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1"/>
                      </a:lnTo>
                      <a:cubicBezTo>
                        <a:pt x="4454" y="17482"/>
                        <a:pt x="12688" y="21600"/>
                        <a:pt x="21600" y="21600"/>
                      </a:cubicBezTo>
                      <a:lnTo>
                        <a:pt x="21600" y="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343" name="Freeform 252"/>
                <p:cNvSpPr/>
                <p:nvPr/>
              </p:nvSpPr>
              <p:spPr>
                <a:xfrm>
                  <a:off x="0" y="281011"/>
                  <a:ext cx="562549" cy="564469"/>
                </a:xfrm>
                <a:custGeom>
                  <a:avLst/>
                  <a:gdLst/>
                  <a:ahLst/>
                  <a:cxnLst>
                    <a:cxn ang="0">
                      <a:pos x="wd2" y="hd2"/>
                    </a:cxn>
                    <a:cxn ang="5400000">
                      <a:pos x="wd2" y="hd2"/>
                    </a:cxn>
                    <a:cxn ang="10800000">
                      <a:pos x="wd2" y="hd2"/>
                    </a:cxn>
                    <a:cxn ang="16200000">
                      <a:pos x="wd2" y="hd2"/>
                    </a:cxn>
                  </a:cxnLst>
                  <a:rect l="0" t="0" r="r" b="b"/>
                  <a:pathLst>
                    <a:path w="20676" h="21600" extrusionOk="0">
                      <a:moveTo>
                        <a:pt x="20676" y="10799"/>
                      </a:moveTo>
                      <a:lnTo>
                        <a:pt x="2771" y="0"/>
                      </a:lnTo>
                      <a:cubicBezTo>
                        <a:pt x="-924" y="6683"/>
                        <a:pt x="-924" y="14917"/>
                        <a:pt x="2771" y="21600"/>
                      </a:cubicBezTo>
                      <a:lnTo>
                        <a:pt x="20676" y="10799"/>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sp>
              <p:nvSpPr>
                <p:cNvPr id="344" name="Freeform 254"/>
                <p:cNvSpPr/>
                <p:nvPr/>
              </p:nvSpPr>
              <p:spPr>
                <a:xfrm>
                  <a:off x="75053" y="0"/>
                  <a:ext cx="487496"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2688" y="0"/>
                        <a:pt x="4454" y="4116"/>
                        <a:pt x="0" y="10800"/>
                      </a:cubicBezTo>
                      <a:lnTo>
                        <a:pt x="21600" y="21600"/>
                      </a:lnTo>
                      <a:close/>
                    </a:path>
                  </a:pathLst>
                </a:custGeom>
                <a:solidFill>
                  <a:srgbClr val="05A0D1"/>
                </a:solidFill>
                <a:ln w="3175" cap="flat">
                  <a:solidFill>
                    <a:srgbClr val="05A0D1"/>
                  </a:solidFill>
                  <a:prstDash val="solid"/>
                  <a:round/>
                </a:ln>
                <a:effectLst/>
              </p:spPr>
              <p:txBody>
                <a:bodyPr wrap="square" lIns="45719" tIns="45719" rIns="45719" bIns="45719" numCol="1" anchor="t">
                  <a:noAutofit/>
                </a:bodyPr>
                <a:lstStyle/>
                <a:p>
                  <a:endParaRPr/>
                </a:p>
              </p:txBody>
            </p:sp>
          </p:grpSp>
          <p:sp>
            <p:nvSpPr>
              <p:cNvPr id="346" name="Oval 222"/>
              <p:cNvSpPr/>
              <p:nvPr/>
            </p:nvSpPr>
            <p:spPr>
              <a:xfrm>
                <a:off x="147557" y="147644"/>
                <a:ext cx="831203"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47" name="Rectangle 10"/>
              <p:cNvSpPr txBox="1"/>
              <p:nvPr/>
            </p:nvSpPr>
            <p:spPr>
              <a:xfrm>
                <a:off x="189588" y="328431"/>
                <a:ext cx="775852" cy="600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600" b="1" i="1">
                    <a:solidFill>
                      <a:srgbClr val="05A0D1"/>
                    </a:solidFill>
                    <a:latin typeface="Georgia"/>
                    <a:ea typeface="Georgia"/>
                    <a:cs typeface="Georgia"/>
                    <a:sym typeface="Georgia"/>
                  </a:defRPr>
                </a:lvl1pPr>
              </a:lstStyle>
              <a:p>
                <a:r>
                  <a:rPr dirty="0"/>
                  <a:t>9,09</a:t>
                </a:r>
                <a:endParaRPr lang="it-IT" dirty="0"/>
              </a:p>
              <a:p>
                <a:pPr algn="ctr"/>
                <a:r>
                  <a:rPr lang="it-IT" sz="1300" dirty="0"/>
                  <a:t>Mld</a:t>
                </a:r>
                <a:endParaRPr sz="1300" dirty="0"/>
              </a:p>
            </p:txBody>
          </p:sp>
        </p:grpSp>
        <p:sp>
          <p:nvSpPr>
            <p:cNvPr id="349" name="Rectangle 219"/>
            <p:cNvSpPr/>
            <p:nvPr/>
          </p:nvSpPr>
          <p:spPr>
            <a:xfrm>
              <a:off x="527894"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50" name="Straight Arrow Connector 220"/>
            <p:cNvSpPr/>
            <p:nvPr/>
          </p:nvSpPr>
          <p:spPr>
            <a:xfrm flipH="1">
              <a:off x="562527" y="941222"/>
              <a:ext cx="1" cy="498778"/>
            </a:xfrm>
            <a:prstGeom prst="line">
              <a:avLst/>
            </a:prstGeom>
            <a:noFill/>
            <a:ln w="53975" cap="rnd">
              <a:solidFill>
                <a:srgbClr val="05A0D1"/>
              </a:solidFill>
              <a:prstDash val="solid"/>
              <a:round/>
              <a:tailEnd type="triangle" w="med" len="med"/>
            </a:ln>
            <a:effectLst/>
          </p:spPr>
          <p:txBody>
            <a:bodyPr wrap="square" lIns="45719" tIns="45719" rIns="45719" bIns="45719" numCol="1" anchor="t">
              <a:noAutofit/>
            </a:bodyPr>
            <a:lstStyle/>
            <a:p>
              <a:endParaRPr/>
            </a:p>
          </p:txBody>
        </p:sp>
      </p:grpSp>
      <p:sp>
        <p:nvSpPr>
          <p:cNvPr id="352" name="TextBox 230"/>
          <p:cNvSpPr txBox="1"/>
          <p:nvPr/>
        </p:nvSpPr>
        <p:spPr>
          <a:xfrm>
            <a:off x="950668" y="2670780"/>
            <a:ext cx="921475"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rPr dirty="0" err="1"/>
              <a:t>Riforme</a:t>
            </a:r>
            <a:endParaRPr dirty="0"/>
          </a:p>
        </p:txBody>
      </p:sp>
      <p:sp>
        <p:nvSpPr>
          <p:cNvPr id="353" name="TextBox 231"/>
          <p:cNvSpPr txBox="1"/>
          <p:nvPr/>
        </p:nvSpPr>
        <p:spPr>
          <a:xfrm>
            <a:off x="2160985"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rPr dirty="0" err="1"/>
              <a:t>Investimenti</a:t>
            </a:r>
            <a:endParaRPr dirty="0"/>
          </a:p>
        </p:txBody>
      </p:sp>
      <p:sp>
        <p:nvSpPr>
          <p:cNvPr id="354" name="TextBox 232"/>
          <p:cNvSpPr txBox="1"/>
          <p:nvPr/>
        </p:nvSpPr>
        <p:spPr>
          <a:xfrm>
            <a:off x="3681383" y="2670780"/>
            <a:ext cx="1528268"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spcBef>
                <a:spcPts val="600"/>
              </a:spcBef>
              <a:defRPr sz="1600" b="1" i="1">
                <a:latin typeface="Georgia"/>
                <a:ea typeface="Georgia"/>
                <a:cs typeface="Georgia"/>
                <a:sym typeface="Georgia"/>
              </a:defRPr>
            </a:lvl1pPr>
          </a:lstStyle>
          <a:p>
            <a:r>
              <a:rPr dirty="0" err="1"/>
              <a:t>Risorse</a:t>
            </a:r>
            <a:endParaRPr dirty="0"/>
          </a:p>
        </p:txBody>
      </p:sp>
      <p:grpSp>
        <p:nvGrpSpPr>
          <p:cNvPr id="369" name="Group 233"/>
          <p:cNvGrpSpPr/>
          <p:nvPr/>
        </p:nvGrpSpPr>
        <p:grpSpPr>
          <a:xfrm>
            <a:off x="2343356" y="1190878"/>
            <a:ext cx="1127715" cy="1440000"/>
            <a:chOff x="0" y="0"/>
            <a:chExt cx="1127714" cy="1439998"/>
          </a:xfrm>
        </p:grpSpPr>
        <p:grpSp>
          <p:nvGrpSpPr>
            <p:cNvPr id="366" name="Group 234"/>
            <p:cNvGrpSpPr/>
            <p:nvPr/>
          </p:nvGrpSpPr>
          <p:grpSpPr>
            <a:xfrm>
              <a:off x="-1" y="0"/>
              <a:ext cx="1127715" cy="1126492"/>
              <a:chOff x="0" y="0"/>
              <a:chExt cx="1127714" cy="1126491"/>
            </a:xfrm>
          </p:grpSpPr>
          <p:grpSp>
            <p:nvGrpSpPr>
              <p:cNvPr id="363" name="Group 237"/>
              <p:cNvGrpSpPr/>
              <p:nvPr/>
            </p:nvGrpSpPr>
            <p:grpSpPr>
              <a:xfrm>
                <a:off x="-1" y="0"/>
                <a:ext cx="1127716" cy="1126492"/>
                <a:chOff x="0" y="0"/>
                <a:chExt cx="1127714" cy="1126491"/>
              </a:xfrm>
            </p:grpSpPr>
            <p:sp>
              <p:nvSpPr>
                <p:cNvPr id="355" name="Freeform 259"/>
                <p:cNvSpPr/>
                <p:nvPr/>
              </p:nvSpPr>
              <p:spPr>
                <a:xfrm>
                  <a:off x="563246" y="0"/>
                  <a:ext cx="399527" cy="563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6327"/>
                      </a:lnTo>
                      <a:cubicBezTo>
                        <a:pt x="15871" y="2276"/>
                        <a:pt x="8100" y="0"/>
                        <a:pt x="0" y="0"/>
                      </a:cubicBezTo>
                      <a:lnTo>
                        <a:pt x="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56" name="Freeform 261"/>
                <p:cNvSpPr/>
                <p:nvPr/>
              </p:nvSpPr>
              <p:spPr>
                <a:xfrm>
                  <a:off x="563246" y="164942"/>
                  <a:ext cx="564469" cy="398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21600" y="13498"/>
                        <a:pt x="19325" y="5730"/>
                        <a:pt x="15274" y="0"/>
                      </a:cubicBezTo>
                      <a:lnTo>
                        <a:pt x="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57" name="Freeform 263"/>
                <p:cNvSpPr/>
                <p:nvPr/>
              </p:nvSpPr>
              <p:spPr>
                <a:xfrm>
                  <a:off x="563246" y="563245"/>
                  <a:ext cx="564469" cy="398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74" y="21600"/>
                      </a:lnTo>
                      <a:cubicBezTo>
                        <a:pt x="19325" y="15871"/>
                        <a:pt x="21600" y="8100"/>
                        <a:pt x="21600" y="0"/>
                      </a:cubicBezTo>
                      <a:lnTo>
                        <a:pt x="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58" name="Freeform 265"/>
                <p:cNvSpPr/>
                <p:nvPr/>
              </p:nvSpPr>
              <p:spPr>
                <a:xfrm>
                  <a:off x="563246" y="563245"/>
                  <a:ext cx="399527" cy="56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8100" y="21600"/>
                        <a:pt x="15871" y="19325"/>
                        <a:pt x="21600" y="15274"/>
                      </a:cubicBezTo>
                      <a:lnTo>
                        <a:pt x="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59" name="Freeform 267"/>
                <p:cNvSpPr/>
                <p:nvPr/>
              </p:nvSpPr>
              <p:spPr>
                <a:xfrm>
                  <a:off x="164942" y="563245"/>
                  <a:ext cx="398305" cy="563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274"/>
                      </a:lnTo>
                      <a:cubicBezTo>
                        <a:pt x="5730" y="19325"/>
                        <a:pt x="13498" y="21600"/>
                        <a:pt x="21600" y="21600"/>
                      </a:cubicBezTo>
                      <a:lnTo>
                        <a:pt x="2160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60" name="Freeform 269"/>
                <p:cNvSpPr/>
                <p:nvPr/>
              </p:nvSpPr>
              <p:spPr>
                <a:xfrm>
                  <a:off x="-1" y="563245"/>
                  <a:ext cx="563248" cy="398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0" y="8100"/>
                        <a:pt x="2276" y="15871"/>
                        <a:pt x="6327" y="21600"/>
                      </a:cubicBezTo>
                      <a:lnTo>
                        <a:pt x="21600" y="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61" name="Freeform 271"/>
                <p:cNvSpPr/>
                <p:nvPr/>
              </p:nvSpPr>
              <p:spPr>
                <a:xfrm>
                  <a:off x="-1" y="164942"/>
                  <a:ext cx="563248" cy="3983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327" y="0"/>
                      </a:lnTo>
                      <a:cubicBezTo>
                        <a:pt x="2276" y="5730"/>
                        <a:pt x="0" y="13498"/>
                        <a:pt x="0" y="21600"/>
                      </a:cubicBezTo>
                      <a:lnTo>
                        <a:pt x="2160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sp>
              <p:nvSpPr>
                <p:cNvPr id="362" name="Freeform 273"/>
                <p:cNvSpPr/>
                <p:nvPr/>
              </p:nvSpPr>
              <p:spPr>
                <a:xfrm>
                  <a:off x="164942" y="0"/>
                  <a:ext cx="398305" cy="5632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13498" y="0"/>
                        <a:pt x="5730" y="2276"/>
                        <a:pt x="0" y="6327"/>
                      </a:cubicBezTo>
                      <a:lnTo>
                        <a:pt x="21600" y="21600"/>
                      </a:lnTo>
                      <a:close/>
                    </a:path>
                  </a:pathLst>
                </a:custGeom>
                <a:solidFill>
                  <a:srgbClr val="05A0D1"/>
                </a:solidFill>
                <a:ln w="3175" cap="flat">
                  <a:solidFill>
                    <a:srgbClr val="DEDEDE"/>
                  </a:solidFill>
                  <a:prstDash val="solid"/>
                  <a:round/>
                </a:ln>
                <a:effectLst/>
              </p:spPr>
              <p:txBody>
                <a:bodyPr wrap="square" lIns="45719" tIns="45719" rIns="45719" bIns="45719" numCol="1" anchor="t">
                  <a:noAutofit/>
                </a:bodyPr>
                <a:lstStyle/>
                <a:p>
                  <a:endParaRPr/>
                </a:p>
              </p:txBody>
            </p:sp>
          </p:grpSp>
          <p:sp>
            <p:nvSpPr>
              <p:cNvPr id="364" name="Oval 238"/>
              <p:cNvSpPr/>
              <p:nvPr/>
            </p:nvSpPr>
            <p:spPr>
              <a:xfrm>
                <a:off x="148255" y="147644"/>
                <a:ext cx="831205" cy="831203"/>
              </a:xfrm>
              <a:prstGeom prst="ellipse">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65" name="Rectangle 10"/>
              <p:cNvSpPr txBox="1"/>
              <p:nvPr/>
            </p:nvSpPr>
            <p:spPr>
              <a:xfrm>
                <a:off x="431954" y="280320"/>
                <a:ext cx="242889"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3200" b="1" i="1">
                    <a:solidFill>
                      <a:srgbClr val="05A0D1"/>
                    </a:solidFill>
                    <a:latin typeface="Georgia"/>
                    <a:ea typeface="Georgia"/>
                    <a:cs typeface="Georgia"/>
                    <a:sym typeface="Georgia"/>
                  </a:defRPr>
                </a:lvl1pPr>
              </a:lstStyle>
              <a:p>
                <a:r>
                  <a:t>7</a:t>
                </a:r>
              </a:p>
            </p:txBody>
          </p:sp>
        </p:grpSp>
        <p:sp>
          <p:nvSpPr>
            <p:cNvPr id="367" name="Rectangle 235"/>
            <p:cNvSpPr/>
            <p:nvPr/>
          </p:nvSpPr>
          <p:spPr>
            <a:xfrm>
              <a:off x="529240" y="964485"/>
              <a:ext cx="69267" cy="193948"/>
            </a:xfrm>
            <a:prstGeom prst="rect">
              <a:avLst/>
            </a:prstGeom>
            <a:solidFill>
              <a:srgbClr val="DEDEDE"/>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sp>
          <p:nvSpPr>
            <p:cNvPr id="368" name="Straight Arrow Connector 236"/>
            <p:cNvSpPr/>
            <p:nvPr/>
          </p:nvSpPr>
          <p:spPr>
            <a:xfrm flipH="1">
              <a:off x="563873" y="941223"/>
              <a:ext cx="1" cy="498777"/>
            </a:xfrm>
            <a:prstGeom prst="line">
              <a:avLst/>
            </a:prstGeom>
            <a:noFill/>
            <a:ln w="53975" cap="rnd">
              <a:solidFill>
                <a:srgbClr val="05A0D1"/>
              </a:solidFill>
              <a:prstDash val="solid"/>
              <a:round/>
              <a:tailEnd type="triangle" w="med" len="med"/>
            </a:ln>
            <a:effectLst/>
          </p:spPr>
          <p:txBody>
            <a:bodyPr wrap="square" lIns="45719" tIns="45719" rIns="45719" bIns="45719" numCol="1" anchor="t">
              <a:noAutofit/>
            </a:bodyPr>
            <a:lstStyle/>
            <a:p>
              <a:endParaRPr/>
            </a:p>
          </p:txBody>
        </p:sp>
      </p:grpSp>
      <p:sp>
        <p:nvSpPr>
          <p:cNvPr id="370" name="Slide Number Placeholder 251"/>
          <p:cNvSpPr txBox="1">
            <a:spLocks noGrp="1"/>
          </p:cNvSpPr>
          <p:nvPr>
            <p:ph type="sldNum" sz="quarter" idx="2"/>
          </p:nvPr>
        </p:nvSpPr>
        <p:spPr>
          <a:xfrm>
            <a:off x="11622088" y="6502400"/>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144" name="Rectangle 143">
            <a:extLst>
              <a:ext uri="{FF2B5EF4-FFF2-40B4-BE49-F238E27FC236}">
                <a16:creationId xmlns:a16="http://schemas.microsoft.com/office/drawing/2014/main" xmlns="" id="{EF20B367-EBC7-4959-B5A8-7C92B07A2616}"/>
              </a:ext>
            </a:extLst>
          </p:cNvPr>
          <p:cNvSpPr/>
          <p:nvPr/>
        </p:nvSpPr>
        <p:spPr bwMode="ltGray">
          <a:xfrm>
            <a:off x="6268011" y="2999856"/>
            <a:ext cx="473417" cy="383482"/>
          </a:xfrm>
          <a:prstGeom prst="rect">
            <a:avLst/>
          </a:prstGeom>
          <a:solidFill>
            <a:srgbClr val="DEDEDE"/>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0,0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45" name="Rectangle 144">
            <a:extLst>
              <a:ext uri="{FF2B5EF4-FFF2-40B4-BE49-F238E27FC236}">
                <a16:creationId xmlns:a16="http://schemas.microsoft.com/office/drawing/2014/main" xmlns="" id="{13186FF3-F587-4E94-8F39-9DB1F9660860}"/>
              </a:ext>
            </a:extLst>
          </p:cNvPr>
          <p:cNvSpPr/>
          <p:nvPr/>
        </p:nvSpPr>
        <p:spPr bwMode="ltGray">
          <a:xfrm>
            <a:off x="6268011" y="3415318"/>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1,80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46" name="Rectangle 145">
            <a:extLst>
              <a:ext uri="{FF2B5EF4-FFF2-40B4-BE49-F238E27FC236}">
                <a16:creationId xmlns:a16="http://schemas.microsoft.com/office/drawing/2014/main" xmlns="" id="{DA8C67C1-CA0A-4258-8476-76B429378B7D}"/>
              </a:ext>
            </a:extLst>
          </p:cNvPr>
          <p:cNvSpPr/>
          <p:nvPr/>
        </p:nvSpPr>
        <p:spPr bwMode="ltGray">
          <a:xfrm>
            <a:off x="6268011" y="3830780"/>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0,60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47" name="Rectangle 146">
            <a:extLst>
              <a:ext uri="{FF2B5EF4-FFF2-40B4-BE49-F238E27FC236}">
                <a16:creationId xmlns:a16="http://schemas.microsoft.com/office/drawing/2014/main" xmlns="" id="{E002ACB0-3A8F-4EED-88FE-2257FEDC516C}"/>
              </a:ext>
            </a:extLst>
          </p:cNvPr>
          <p:cNvSpPr/>
          <p:nvPr/>
        </p:nvSpPr>
        <p:spPr bwMode="ltGray">
          <a:xfrm>
            <a:off x="6268011" y="4246242"/>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1,61</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48" name="Rectangle 147">
            <a:extLst>
              <a:ext uri="{FF2B5EF4-FFF2-40B4-BE49-F238E27FC236}">
                <a16:creationId xmlns:a16="http://schemas.microsoft.com/office/drawing/2014/main" xmlns="" id="{A50B89D2-2614-4599-B10A-828D4E7A05BE}"/>
              </a:ext>
            </a:extLst>
          </p:cNvPr>
          <p:cNvSpPr/>
          <p:nvPr/>
        </p:nvSpPr>
        <p:spPr bwMode="ltGray">
          <a:xfrm>
            <a:off x="6268011" y="4661704"/>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1,60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49" name="Rectangle 148">
            <a:extLst>
              <a:ext uri="{FF2B5EF4-FFF2-40B4-BE49-F238E27FC236}">
                <a16:creationId xmlns:a16="http://schemas.microsoft.com/office/drawing/2014/main" xmlns="" id="{ACC9EB7F-010B-4B7D-845C-714237D9D6D7}"/>
              </a:ext>
            </a:extLst>
          </p:cNvPr>
          <p:cNvSpPr/>
          <p:nvPr/>
        </p:nvSpPr>
        <p:spPr bwMode="ltGray">
          <a:xfrm>
            <a:off x="6268011" y="5077166"/>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1,30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50" name="Rectangle 149">
            <a:extLst>
              <a:ext uri="{FF2B5EF4-FFF2-40B4-BE49-F238E27FC236}">
                <a16:creationId xmlns:a16="http://schemas.microsoft.com/office/drawing/2014/main" xmlns="" id="{2D2AA81E-B098-462A-B7A7-D66186DD2D19}"/>
              </a:ext>
            </a:extLst>
          </p:cNvPr>
          <p:cNvSpPr/>
          <p:nvPr/>
        </p:nvSpPr>
        <p:spPr bwMode="ltGray">
          <a:xfrm>
            <a:off x="6268011" y="5492628"/>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1,58</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51" name="Rectangle 150">
            <a:extLst>
              <a:ext uri="{FF2B5EF4-FFF2-40B4-BE49-F238E27FC236}">
                <a16:creationId xmlns:a16="http://schemas.microsoft.com/office/drawing/2014/main" xmlns="" id="{E1306192-74F8-4C7B-ADD2-DD310849FC80}"/>
              </a:ext>
            </a:extLst>
          </p:cNvPr>
          <p:cNvSpPr/>
          <p:nvPr/>
        </p:nvSpPr>
        <p:spPr bwMode="ltGray">
          <a:xfrm>
            <a:off x="6268011" y="5908090"/>
            <a:ext cx="473417" cy="383482"/>
          </a:xfrm>
          <a:prstGeom prst="rect">
            <a:avLst/>
          </a:prstGeom>
          <a:solidFill>
            <a:srgbClr val="0070C0">
              <a:alpha val="50000"/>
            </a:srgbClr>
          </a:solidFill>
          <a:ln w="3175" cap="sq" cmpd="sng" algn="ctr">
            <a:solidFill>
              <a:srgbClr val="05A0D1"/>
            </a:solidFill>
            <a:prstDash val="solid"/>
          </a:ln>
          <a:effectLst/>
        </p:spPr>
        <p:txBody>
          <a:bodyPr lIns="72000" tIns="36000" rIns="72000" bIns="72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0000"/>
                </a:solidFill>
                <a:effectLst/>
                <a:uLnTx/>
                <a:uFillTx/>
                <a:latin typeface="Georgia"/>
                <a:ea typeface="+mn-ea"/>
                <a:cs typeface="+mn-cs"/>
              </a:rPr>
              <a:t>0,60</a:t>
            </a:r>
            <a:endParaRPr kumimoji="0" lang="en-GB" sz="1000" b="0" i="0" u="none" strike="noStrike" kern="1200" cap="none" spc="0" normalizeH="0" baseline="0" noProof="0" dirty="0">
              <a:ln>
                <a:noFill/>
              </a:ln>
              <a:solidFill>
                <a:srgbClr val="000000"/>
              </a:solidFill>
              <a:effectLst/>
              <a:uLnTx/>
              <a:uFillTx/>
              <a:latin typeface="Georgia"/>
              <a:ea typeface="+mn-ea"/>
              <a:cs typeface="+mn-cs"/>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7</a:t>
            </a:fld>
            <a:endParaRPr lang="it-IT" dirty="0"/>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fontScale="90000"/>
          </a:bodyPr>
          <a:lstStyle/>
          <a:p>
            <a:pPr>
              <a:lnSpc>
                <a:spcPct val="100000"/>
              </a:lnSpc>
              <a:spcAft>
                <a:spcPts val="600"/>
              </a:spcAft>
              <a:buSzPct val="100000"/>
            </a:pPr>
            <a:r>
              <a:rPr lang="it-IT" sz="2400" b="1" i="1" dirty="0"/>
              <a:t>L’impegno delle risorse e il ciclo di attuazione degli interventi segue ritmi serrati</a:t>
            </a:r>
          </a:p>
        </p:txBody>
      </p:sp>
      <p:sp>
        <p:nvSpPr>
          <p:cNvPr id="25" name="Subtitle 2">
            <a:extLst>
              <a:ext uri="{FF2B5EF4-FFF2-40B4-BE49-F238E27FC236}">
                <a16:creationId xmlns:a16="http://schemas.microsoft.com/office/drawing/2014/main" xmlns="" id="{F6C95793-49C7-4D1C-A501-5F396BB4B866}"/>
              </a:ext>
            </a:extLst>
          </p:cNvPr>
          <p:cNvSpPr txBox="1">
            <a:spLocks/>
          </p:cNvSpPr>
          <p:nvPr/>
        </p:nvSpPr>
        <p:spPr>
          <a:xfrm>
            <a:off x="338137" y="1638737"/>
            <a:ext cx="11520487" cy="432566"/>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Occorre garantire il monitoraggio e l’attuazione efficace di riforme e investimenti</a:t>
            </a:r>
          </a:p>
        </p:txBody>
      </p:sp>
      <p:sp>
        <p:nvSpPr>
          <p:cNvPr id="26" name="Subtitle 2">
            <a:extLst>
              <a:ext uri="{FF2B5EF4-FFF2-40B4-BE49-F238E27FC236}">
                <a16:creationId xmlns:a16="http://schemas.microsoft.com/office/drawing/2014/main" xmlns="" id="{BB9D2774-9C99-4F63-A402-F5077BE6832D}"/>
              </a:ext>
            </a:extLst>
          </p:cNvPr>
          <p:cNvSpPr txBox="1">
            <a:spLocks/>
          </p:cNvSpPr>
          <p:nvPr/>
        </p:nvSpPr>
        <p:spPr>
          <a:xfrm>
            <a:off x="352898" y="2564422"/>
            <a:ext cx="5855877" cy="1251932"/>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Non riflettono gli importi, ma un risultato qualitativo oggettivamente verificabile. </a:t>
            </a:r>
          </a:p>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Devono </a:t>
            </a:r>
            <a:r>
              <a:rPr lang="it-IT" sz="2000" dirty="0">
                <a:solidFill>
                  <a:srgbClr val="000000"/>
                </a:solidFill>
                <a:latin typeface="Georgia" panose="02040502050405020303" pitchFamily="18" charset="0"/>
                <a:cs typeface="Calibri" panose="020F0502020204030204" pitchFamily="34" charset="0"/>
              </a:rPr>
              <a:t>risultare a</a:t>
            </a:r>
            <a:r>
              <a:rPr kumimoji="0" lang="it-IT" sz="2000" b="0" i="0" u="none" strike="noStrike" kern="1200" cap="none" spc="0" normalizeH="0" baseline="0" noProof="0" dirty="0" err="1">
                <a:ln>
                  <a:noFill/>
                </a:ln>
                <a:solidFill>
                  <a:srgbClr val="000000"/>
                </a:solidFill>
                <a:effectLst/>
                <a:uLnTx/>
                <a:uFillTx/>
                <a:latin typeface="Georgia" panose="02040502050405020303" pitchFamily="18" charset="0"/>
                <a:cs typeface="Calibri" panose="020F0502020204030204" pitchFamily="34" charset="0"/>
              </a:rPr>
              <a:t>ffidabili</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 fattuali e precise (non </a:t>
            </a:r>
            <a:r>
              <a:rPr kumimoji="0" lang="it-IT" sz="2000" b="0" i="0" u="none" strike="noStrike" kern="1200" cap="none" spc="0" normalizeH="0" baseline="0" noProof="0" dirty="0" err="1">
                <a:ln>
                  <a:noFill/>
                </a:ln>
                <a:solidFill>
                  <a:srgbClr val="000000"/>
                </a:solidFill>
                <a:effectLst/>
                <a:uLnTx/>
                <a:uFillTx/>
                <a:latin typeface="Georgia" panose="02040502050405020303" pitchFamily="18" charset="0"/>
                <a:cs typeface="Calibri" panose="020F0502020204030204" pitchFamily="34" charset="0"/>
              </a:rPr>
              <a:t>soggettiv</a:t>
            </a:r>
            <a:r>
              <a:rPr lang="it-IT" sz="2000" dirty="0">
                <a:solidFill>
                  <a:srgbClr val="000000"/>
                </a:solidFill>
                <a:latin typeface="Georgia" panose="02040502050405020303" pitchFamily="18" charset="0"/>
                <a:cs typeface="Calibri" panose="020F0502020204030204" pitchFamily="34" charset="0"/>
              </a:rPr>
              <a:t>e/interpretabili)</a:t>
            </a:r>
          </a:p>
        </p:txBody>
      </p:sp>
      <p:sp>
        <p:nvSpPr>
          <p:cNvPr id="27" name="Subtitle 2">
            <a:extLst>
              <a:ext uri="{FF2B5EF4-FFF2-40B4-BE49-F238E27FC236}">
                <a16:creationId xmlns:a16="http://schemas.microsoft.com/office/drawing/2014/main" xmlns="" id="{302A0DDC-1AD8-4046-A02D-BDFEDFE681D6}"/>
              </a:ext>
            </a:extLst>
          </p:cNvPr>
          <p:cNvSpPr txBox="1">
            <a:spLocks/>
          </p:cNvSpPr>
          <p:nvPr/>
        </p:nvSpPr>
        <p:spPr>
          <a:xfrm>
            <a:off x="2243798" y="2000321"/>
            <a:ext cx="1680888" cy="432566"/>
          </a:xfrm>
          <a:prstGeom prst="rect">
            <a:avLst/>
          </a:prstGeom>
          <a:solidFill>
            <a:srgbClr val="E0301E"/>
          </a:solidFill>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FFFFFF"/>
                </a:solidFill>
                <a:effectLst/>
                <a:uLnTx/>
                <a:uFillTx/>
                <a:latin typeface="Georgia" panose="02040502050405020303" pitchFamily="18" charset="0"/>
                <a:cs typeface="Calibri" panose="020F0502020204030204" pitchFamily="34" charset="0"/>
              </a:rPr>
              <a:t>MILESTONE</a:t>
            </a:r>
          </a:p>
        </p:txBody>
      </p:sp>
      <p:sp>
        <p:nvSpPr>
          <p:cNvPr id="28" name="Subtitle 2">
            <a:extLst>
              <a:ext uri="{FF2B5EF4-FFF2-40B4-BE49-F238E27FC236}">
                <a16:creationId xmlns:a16="http://schemas.microsoft.com/office/drawing/2014/main" xmlns="" id="{B49A1173-18C9-4E22-8E33-5D7DF24446B3}"/>
              </a:ext>
            </a:extLst>
          </p:cNvPr>
          <p:cNvSpPr txBox="1">
            <a:spLocks/>
          </p:cNvSpPr>
          <p:nvPr/>
        </p:nvSpPr>
        <p:spPr>
          <a:xfrm>
            <a:off x="6361655" y="2564422"/>
            <a:ext cx="5387434" cy="1321512"/>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Risultati quantitativi su indicatori che forniscono prova di un progresso continuo. Basati su un singolo indicatore pertinente, accettabile e solido, o su una semplice combinazione</a:t>
            </a:r>
          </a:p>
        </p:txBody>
      </p:sp>
      <p:sp>
        <p:nvSpPr>
          <p:cNvPr id="29" name="Subtitle 2">
            <a:extLst>
              <a:ext uri="{FF2B5EF4-FFF2-40B4-BE49-F238E27FC236}">
                <a16:creationId xmlns:a16="http://schemas.microsoft.com/office/drawing/2014/main" xmlns="" id="{64592CB4-B184-4B0D-BA54-D0C836F7B961}"/>
              </a:ext>
            </a:extLst>
          </p:cNvPr>
          <p:cNvSpPr txBox="1">
            <a:spLocks/>
          </p:cNvSpPr>
          <p:nvPr/>
        </p:nvSpPr>
        <p:spPr>
          <a:xfrm>
            <a:off x="8059422" y="2011329"/>
            <a:ext cx="2009370" cy="415933"/>
          </a:xfrm>
          <a:prstGeom prst="rect">
            <a:avLst/>
          </a:prstGeom>
          <a:solidFill>
            <a:srgbClr val="E0301E"/>
          </a:solidFill>
        </p:spPr>
        <p:txBody>
          <a:bodyPr vert="horz" lIns="0" tIns="0" rIns="0" bIns="0" rtlCol="0">
            <a:noAutofit/>
          </a:bodyPr>
          <a:lstStyle>
            <a:defPPr>
              <a:defRPr lang="en-US"/>
            </a:defPPr>
            <a:lvl1pPr indent="0" algn="ctr">
              <a:lnSpc>
                <a:spcPct val="100000"/>
              </a:lnSpc>
              <a:spcBef>
                <a:spcPts val="0"/>
              </a:spcBef>
              <a:spcAft>
                <a:spcPts val="0"/>
              </a:spcAft>
              <a:buFont typeface="Arial" panose="020B0604020202020204" pitchFamily="34" charset="0"/>
              <a:buNone/>
              <a:defRPr b="1">
                <a:solidFill>
                  <a:schemeClr val="bg1"/>
                </a:solidFill>
                <a:latin typeface="+mj-lt"/>
              </a:defRPr>
            </a:lvl1pPr>
            <a:lvl2pPr marL="0" indent="0">
              <a:lnSpc>
                <a:spcPct val="85000"/>
              </a:lnSpc>
              <a:spcBef>
                <a:spcPts val="0"/>
              </a:spcBef>
              <a:spcAft>
                <a:spcPts val="0"/>
              </a:spcAft>
              <a:buFont typeface="Arial" panose="020B0604020202020204" pitchFamily="34" charset="0"/>
              <a:buNone/>
              <a:defRPr sz="2400"/>
            </a:lvl2pPr>
            <a:lvl3pPr marL="0" indent="0">
              <a:lnSpc>
                <a:spcPct val="85000"/>
              </a:lnSpc>
              <a:spcBef>
                <a:spcPts val="0"/>
              </a:spcBef>
              <a:spcAft>
                <a:spcPts val="0"/>
              </a:spcAft>
              <a:buFont typeface="Arial" panose="020B0604020202020204" pitchFamily="34" charset="0"/>
              <a:buNone/>
              <a:defRPr sz="2400"/>
            </a:lvl3pPr>
            <a:lvl4pPr marL="0" indent="0">
              <a:lnSpc>
                <a:spcPct val="85000"/>
              </a:lnSpc>
              <a:spcBef>
                <a:spcPts val="0"/>
              </a:spcBef>
              <a:spcAft>
                <a:spcPts val="0"/>
              </a:spcAft>
              <a:buFont typeface="Arial" panose="020B0604020202020204" pitchFamily="34" charset="0"/>
              <a:buNone/>
              <a:defRPr sz="2400"/>
            </a:lvl4pPr>
            <a:lvl5pPr marL="0" indent="0">
              <a:lnSpc>
                <a:spcPct val="85000"/>
              </a:lnSpc>
              <a:spcBef>
                <a:spcPts val="0"/>
              </a:spcBef>
              <a:spcAft>
                <a:spcPts val="0"/>
              </a:spcAft>
              <a:buFont typeface="Arial" panose="020B0604020202020204" pitchFamily="34" charset="0"/>
              <a:buNone/>
              <a:defRPr sz="2400"/>
            </a:lvl5pPr>
            <a:lvl6pPr marL="0" indent="0">
              <a:lnSpc>
                <a:spcPct val="85000"/>
              </a:lnSpc>
              <a:spcBef>
                <a:spcPts val="0"/>
              </a:spcBef>
              <a:spcAft>
                <a:spcPts val="0"/>
              </a:spcAft>
              <a:buFont typeface="Arial" panose="020B0604020202020204" pitchFamily="34" charset="0"/>
              <a:buNone/>
              <a:defRPr sz="2400"/>
            </a:lvl6pPr>
            <a:lvl7pPr marL="0" indent="0">
              <a:lnSpc>
                <a:spcPct val="85000"/>
              </a:lnSpc>
              <a:spcBef>
                <a:spcPts val="0"/>
              </a:spcBef>
              <a:spcAft>
                <a:spcPts val="0"/>
              </a:spcAft>
              <a:buFont typeface="Arial" panose="020B0604020202020204" pitchFamily="34" charset="0"/>
              <a:buNone/>
              <a:defRPr sz="2400"/>
            </a:lvl7pPr>
            <a:lvl8pPr marL="0" indent="0">
              <a:lnSpc>
                <a:spcPct val="85000"/>
              </a:lnSpc>
              <a:spcBef>
                <a:spcPts val="0"/>
              </a:spcBef>
              <a:spcAft>
                <a:spcPts val="0"/>
              </a:spcAft>
              <a:buFont typeface="Arial" panose="020B0604020202020204" pitchFamily="34" charset="0"/>
              <a:buNone/>
              <a:defRPr sz="2400"/>
            </a:lvl8pPr>
            <a:lvl9pPr marL="0" indent="0">
              <a:lnSpc>
                <a:spcPct val="85000"/>
              </a:lnSpc>
              <a:spcBef>
                <a:spcPts val="0"/>
              </a:spcBef>
              <a:spcAft>
                <a:spcPts val="0"/>
              </a:spcAft>
              <a:buFont typeface="Arial" panose="020B0604020202020204" pitchFamily="34" charset="0"/>
              <a:buNone/>
              <a:defRPr sz="2400"/>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FFFFFF"/>
                </a:solidFill>
                <a:effectLst/>
                <a:uLnTx/>
                <a:uFillTx/>
                <a:latin typeface="Georgia" panose="02040502050405020303" pitchFamily="18" charset="0"/>
                <a:cs typeface="Calibri" panose="020F0502020204030204" pitchFamily="34" charset="0"/>
              </a:rPr>
              <a:t>TARGET</a:t>
            </a:r>
          </a:p>
        </p:txBody>
      </p:sp>
      <p:sp>
        <p:nvSpPr>
          <p:cNvPr id="30" name="Subtitle 2">
            <a:extLst>
              <a:ext uri="{FF2B5EF4-FFF2-40B4-BE49-F238E27FC236}">
                <a16:creationId xmlns:a16="http://schemas.microsoft.com/office/drawing/2014/main" xmlns="" id="{D0DF3366-5C1F-4886-BE1D-C7EBF1C290E5}"/>
              </a:ext>
            </a:extLst>
          </p:cNvPr>
          <p:cNvSpPr txBox="1">
            <a:spLocks/>
          </p:cNvSpPr>
          <p:nvPr/>
        </p:nvSpPr>
        <p:spPr>
          <a:xfrm>
            <a:off x="338137" y="4317352"/>
            <a:ext cx="11055287" cy="1027254"/>
          </a:xfrm>
          <a:prstGeom prst="rect">
            <a:avLst/>
          </a:prstGeom>
          <a:ln w="28575">
            <a:solidFill>
              <a:srgbClr val="E0301E"/>
            </a:solidFill>
          </a:ln>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85000"/>
              </a:lnSpc>
              <a:spcBef>
                <a:spcPts val="0"/>
              </a:spcBef>
              <a:spcAft>
                <a:spcPts val="0"/>
              </a:spcAft>
              <a:buFont typeface="Arial" panose="020B0604020202020204" pitchFamily="34" charset="0"/>
              <a:buNone/>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0301E"/>
              </a:buClr>
              <a:buSzTx/>
              <a:buFont typeface="Arial" panose="020B0604020202020204" pitchFamily="34" charset="0"/>
              <a:buNone/>
              <a:tabLst/>
              <a:defRPr/>
            </a:pP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Le milestones e i targets devono essere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chiari</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 e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realistici</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 e gli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indicatori </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proposti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pertinenti</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accettabili </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e </a:t>
            </a:r>
            <a:r>
              <a:rPr kumimoji="0" lang="it-IT" sz="2000" b="1"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solidi</a:t>
            </a:r>
            <a:r>
              <a:rPr kumimoji="0" lang="it-IT" sz="2000" b="0" i="0"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rPr>
              <a:t>. Essi possono riflettere diverse fasi di attuazione delle riforme e degli investimenti</a:t>
            </a:r>
            <a:endParaRPr kumimoji="0" lang="it-IT" sz="2000" b="0" i="1" u="none" strike="noStrike" kern="1200" cap="none" spc="0" normalizeH="0" baseline="0" noProof="0" dirty="0">
              <a:ln>
                <a:noFill/>
              </a:ln>
              <a:solidFill>
                <a:srgbClr val="000000"/>
              </a:solidFill>
              <a:effectLst/>
              <a:uLnTx/>
              <a:uFillTx/>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1337497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8</a:t>
            </a:fld>
            <a:endParaRPr lang="it-IT"/>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a:bodyPr>
          <a:lstStyle/>
          <a:p>
            <a:pPr>
              <a:lnSpc>
                <a:spcPct val="100000"/>
              </a:lnSpc>
              <a:spcAft>
                <a:spcPts val="600"/>
              </a:spcAft>
              <a:buSzPct val="100000"/>
            </a:pPr>
            <a:r>
              <a:rPr lang="it-IT" sz="2400" b="1" i="1" dirty="0"/>
              <a:t>Investimenti del MUR per l’Università</a:t>
            </a:r>
          </a:p>
        </p:txBody>
      </p:sp>
      <p:sp>
        <p:nvSpPr>
          <p:cNvPr id="10" name="Rectangle 57">
            <a:extLst>
              <a:ext uri="{FF2B5EF4-FFF2-40B4-BE49-F238E27FC236}">
                <a16:creationId xmlns:a16="http://schemas.microsoft.com/office/drawing/2014/main" xmlns="" id="{E1A8E692-FDAB-4D23-B8E8-4E67FB72A8BA}"/>
              </a:ext>
            </a:extLst>
          </p:cNvPr>
          <p:cNvSpPr/>
          <p:nvPr/>
        </p:nvSpPr>
        <p:spPr>
          <a:xfrm>
            <a:off x="221942" y="5210524"/>
            <a:ext cx="11718524" cy="1007396"/>
          </a:xfrm>
          <a:prstGeom prst="rect">
            <a:avLst/>
          </a:prstGeom>
          <a:solidFill>
            <a:schemeClr val="bg1">
              <a:lumMod val="95000"/>
            </a:schemeClr>
          </a:solidFill>
          <a:ln w="6350">
            <a:noFill/>
          </a:ln>
        </p:spPr>
        <p:txBody>
          <a:bodyPr vert="horz" wrap="square" lIns="91440" tIns="45720" rIns="91440" bIns="45720" rtlCol="0" anchor="ctr">
            <a:noAutofit/>
          </a:bodyPr>
          <a:lstStyle/>
          <a:p>
            <a:pPr>
              <a:spcAft>
                <a:spcPts val="600"/>
              </a:spcAft>
            </a:pPr>
            <a:r>
              <a:rPr lang="it-IT" sz="1700" b="1" dirty="0">
                <a:solidFill>
                  <a:schemeClr val="tx1"/>
                </a:solidFill>
                <a:latin typeface="Georgia" panose="02040502050405020303" pitchFamily="18" charset="0"/>
              </a:rPr>
              <a:t>Estensione del numero di dottorati di ricerca e dottorati innovativi per la PA e il patrimonio culturale</a:t>
            </a:r>
          </a:p>
          <a:p>
            <a:pPr>
              <a:spcAft>
                <a:spcPts val="600"/>
              </a:spcAft>
            </a:pPr>
            <a:r>
              <a:rPr lang="it-IT" sz="1600" i="1" dirty="0">
                <a:solidFill>
                  <a:schemeClr val="tx1"/>
                </a:solidFill>
                <a:latin typeface="Georgia" panose="02040502050405020303" pitchFamily="18" charset="0"/>
              </a:rPr>
              <a:t>Ridurre i divari numerici e anagrafici con i principali partner europei e contrastare il brain drain, attraverso il finanziamento di 3.600 dottorati, attivando 3 cicli a partire dal 2021, ciascuno dotato di 1.200 borse di studio.</a:t>
            </a:r>
          </a:p>
        </p:txBody>
      </p:sp>
      <p:sp>
        <p:nvSpPr>
          <p:cNvPr id="11" name="Rectangle 57">
            <a:extLst>
              <a:ext uri="{FF2B5EF4-FFF2-40B4-BE49-F238E27FC236}">
                <a16:creationId xmlns:a16="http://schemas.microsoft.com/office/drawing/2014/main" xmlns="" id="{1CF01ABF-EA1E-4FB7-85F6-5A79F953AB23}"/>
              </a:ext>
            </a:extLst>
          </p:cNvPr>
          <p:cNvSpPr/>
          <p:nvPr/>
        </p:nvSpPr>
        <p:spPr>
          <a:xfrm>
            <a:off x="221942" y="3997388"/>
            <a:ext cx="11718524" cy="1007396"/>
          </a:xfrm>
          <a:prstGeom prst="rect">
            <a:avLst/>
          </a:prstGeom>
          <a:solidFill>
            <a:srgbClr val="0070C0"/>
          </a:solidFill>
          <a:ln w="6350">
            <a:noFill/>
          </a:ln>
        </p:spPr>
        <p:txBody>
          <a:bodyPr vert="horz" wrap="square" lIns="91440" tIns="45720" rIns="91440" bIns="45720" rtlCol="0" anchor="ctr">
            <a:noAutofit/>
          </a:bodyPr>
          <a:lstStyle/>
          <a:p>
            <a:pPr>
              <a:spcAft>
                <a:spcPts val="600"/>
              </a:spcAft>
            </a:pPr>
            <a:r>
              <a:rPr lang="it-IT" sz="1700" b="1" dirty="0">
                <a:solidFill>
                  <a:schemeClr val="tx2">
                    <a:lumMod val="20000"/>
                    <a:lumOff val="80000"/>
                  </a:schemeClr>
                </a:solidFill>
                <a:latin typeface="Georgia" panose="02040502050405020303" pitchFamily="18" charset="0"/>
              </a:rPr>
              <a:t>Didattica e competenze universitarie avanzate</a:t>
            </a:r>
          </a:p>
          <a:p>
            <a:pPr>
              <a:spcAft>
                <a:spcPts val="600"/>
              </a:spcAft>
            </a:pPr>
            <a:r>
              <a:rPr lang="it-IT" sz="1600" i="1" dirty="0">
                <a:solidFill>
                  <a:schemeClr val="bg1"/>
                </a:solidFill>
                <a:latin typeface="Georgia" panose="02040502050405020303" pitchFamily="18" charset="0"/>
              </a:rPr>
              <a:t>Qualificare e innovare i percorsi universitari e di dottorato, finanziando iniziative quali l'iscrizione, in 3 anni, di 500 dottorandi a programmi dedicati alle transizioni digitale e ambientale.</a:t>
            </a:r>
          </a:p>
        </p:txBody>
      </p:sp>
      <p:sp>
        <p:nvSpPr>
          <p:cNvPr id="17" name="Rectangle 57">
            <a:extLst>
              <a:ext uri="{FF2B5EF4-FFF2-40B4-BE49-F238E27FC236}">
                <a16:creationId xmlns:a16="http://schemas.microsoft.com/office/drawing/2014/main" xmlns="" id="{3F67398D-6B63-4EF8-9BB8-793B677C1A39}"/>
              </a:ext>
            </a:extLst>
          </p:cNvPr>
          <p:cNvSpPr/>
          <p:nvPr/>
        </p:nvSpPr>
        <p:spPr>
          <a:xfrm>
            <a:off x="221942" y="2762231"/>
            <a:ext cx="11718524" cy="1007396"/>
          </a:xfrm>
          <a:prstGeom prst="rect">
            <a:avLst/>
          </a:prstGeom>
          <a:solidFill>
            <a:schemeClr val="bg1">
              <a:lumMod val="95000"/>
            </a:schemeClr>
          </a:solidFill>
          <a:ln w="6350">
            <a:noFill/>
          </a:ln>
        </p:spPr>
        <p:txBody>
          <a:bodyPr vert="horz" wrap="square" lIns="91440" tIns="45720" rIns="91440" bIns="45720" rtlCol="0" anchor="ctr">
            <a:noAutofit/>
          </a:bodyPr>
          <a:lstStyle/>
          <a:p>
            <a:pPr>
              <a:spcAft>
                <a:spcPts val="600"/>
              </a:spcAft>
            </a:pPr>
            <a:r>
              <a:rPr lang="it-IT" sz="1700" b="1" dirty="0">
                <a:solidFill>
                  <a:schemeClr val="tx1"/>
                </a:solidFill>
                <a:latin typeface="Georgia" panose="02040502050405020303" pitchFamily="18" charset="0"/>
              </a:rPr>
              <a:t>Borse di studio per l'accesso all'Università</a:t>
            </a:r>
          </a:p>
          <a:p>
            <a:pPr>
              <a:spcAft>
                <a:spcPts val="600"/>
              </a:spcAft>
            </a:pPr>
            <a:r>
              <a:rPr lang="it-IT" sz="1700" i="1" dirty="0">
                <a:solidFill>
                  <a:schemeClr val="tx1"/>
                </a:solidFill>
                <a:latin typeface="Georgia" panose="02040502050405020303" pitchFamily="18" charset="0"/>
              </a:rPr>
              <a:t>Sarà possibile aumentare di 700 euro in media l’importo delle borse di studio, arrivando così ad un valore di circa 4.000 euro per studente e ampliare, nel contempo, anche la platea degli studenti beneficiari.</a:t>
            </a:r>
            <a:endParaRPr lang="it-IT" sz="1600" i="1" dirty="0">
              <a:solidFill>
                <a:schemeClr val="tx1"/>
              </a:solidFill>
              <a:latin typeface="Georgia" panose="02040502050405020303" pitchFamily="18" charset="0"/>
            </a:endParaRPr>
          </a:p>
        </p:txBody>
      </p:sp>
      <p:sp>
        <p:nvSpPr>
          <p:cNvPr id="18" name="Rectangle 57">
            <a:extLst>
              <a:ext uri="{FF2B5EF4-FFF2-40B4-BE49-F238E27FC236}">
                <a16:creationId xmlns:a16="http://schemas.microsoft.com/office/drawing/2014/main" xmlns="" id="{223F58A9-0B43-4FE5-BC55-1B2131A1FC3D}"/>
              </a:ext>
            </a:extLst>
          </p:cNvPr>
          <p:cNvSpPr/>
          <p:nvPr/>
        </p:nvSpPr>
        <p:spPr>
          <a:xfrm>
            <a:off x="221942" y="1527075"/>
            <a:ext cx="11718524" cy="1007396"/>
          </a:xfrm>
          <a:prstGeom prst="rect">
            <a:avLst/>
          </a:prstGeom>
          <a:solidFill>
            <a:srgbClr val="0070C0"/>
          </a:solidFill>
          <a:ln w="6350">
            <a:noFill/>
          </a:ln>
        </p:spPr>
        <p:txBody>
          <a:bodyPr vert="horz" wrap="square" lIns="91440" tIns="45720" rIns="91440" bIns="45720" rtlCol="0" anchor="ctr">
            <a:noAutofit/>
          </a:bodyPr>
          <a:lstStyle/>
          <a:p>
            <a:pPr>
              <a:spcAft>
                <a:spcPts val="600"/>
              </a:spcAft>
            </a:pPr>
            <a:r>
              <a:rPr lang="it-IT" sz="1700" b="1" dirty="0">
                <a:solidFill>
                  <a:schemeClr val="tx2">
                    <a:lumMod val="20000"/>
                    <a:lumOff val="80000"/>
                  </a:schemeClr>
                </a:solidFill>
                <a:latin typeface="Georgia" panose="02040502050405020303" pitchFamily="18" charset="0"/>
              </a:rPr>
              <a:t>Orientamento attivo nella transizione scuola - università</a:t>
            </a:r>
            <a:endParaRPr lang="it-IT" sz="1700" dirty="0">
              <a:solidFill>
                <a:schemeClr val="tx2">
                  <a:lumMod val="20000"/>
                  <a:lumOff val="80000"/>
                </a:schemeClr>
              </a:solidFill>
              <a:latin typeface="Georgia" panose="02040502050405020303" pitchFamily="18" charset="0"/>
            </a:endParaRPr>
          </a:p>
          <a:p>
            <a:pPr>
              <a:spcAft>
                <a:spcPts val="600"/>
              </a:spcAft>
            </a:pPr>
            <a:r>
              <a:rPr lang="it-IT" sz="1600" i="1" dirty="0">
                <a:solidFill>
                  <a:schemeClr val="bg1"/>
                </a:solidFill>
                <a:latin typeface="Georgia" panose="02040502050405020303" pitchFamily="18" charset="0"/>
              </a:rPr>
              <a:t>Programma di investimenti a favore degli studenti a partire dal terzo anno della scuola superiore, con un risultato atteso di aumento del tasso di transizione tra scuola e università. Formazione di 1 milione di studenti, attraverso corsi brevi.</a:t>
            </a:r>
          </a:p>
        </p:txBody>
      </p:sp>
      <p:grpSp>
        <p:nvGrpSpPr>
          <p:cNvPr id="19" name="Rectangle 130">
            <a:extLst>
              <a:ext uri="{FF2B5EF4-FFF2-40B4-BE49-F238E27FC236}">
                <a16:creationId xmlns:a16="http://schemas.microsoft.com/office/drawing/2014/main" xmlns="" id="{04C399C8-1215-4FF7-BB1C-3FA67DDE3391}"/>
              </a:ext>
            </a:extLst>
          </p:cNvPr>
          <p:cNvGrpSpPr/>
          <p:nvPr/>
        </p:nvGrpSpPr>
        <p:grpSpPr>
          <a:xfrm>
            <a:off x="221942" y="861134"/>
            <a:ext cx="2902998" cy="599964"/>
            <a:chOff x="-221943" y="-1"/>
            <a:chExt cx="5621944" cy="383482"/>
          </a:xfrm>
        </p:grpSpPr>
        <p:sp>
          <p:nvSpPr>
            <p:cNvPr id="20" name="Rettangolo">
              <a:extLst>
                <a:ext uri="{FF2B5EF4-FFF2-40B4-BE49-F238E27FC236}">
                  <a16:creationId xmlns:a16="http://schemas.microsoft.com/office/drawing/2014/main" xmlns="" id="{3DA601AE-0583-41E0-8512-C72429D44002}"/>
                </a:ext>
              </a:extLst>
            </p:cNvPr>
            <p:cNvSpPr/>
            <p:nvPr/>
          </p:nvSpPr>
          <p:spPr>
            <a:xfrm>
              <a:off x="-221943" y="-1"/>
              <a:ext cx="5400002" cy="383482"/>
            </a:xfrm>
            <a:prstGeom prst="rect">
              <a:avLst/>
            </a:prstGeom>
            <a:no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b="1" i="1"/>
            </a:p>
          </p:txBody>
        </p:sp>
        <p:sp>
          <p:nvSpPr>
            <p:cNvPr id="21" name="Riforma 1.1 - Implementazione di misure a supporto della R&amp;S per favorire la semplificazione e la mobilità">
              <a:extLst>
                <a:ext uri="{FF2B5EF4-FFF2-40B4-BE49-F238E27FC236}">
                  <a16:creationId xmlns:a16="http://schemas.microsoft.com/office/drawing/2014/main" xmlns="" id="{709C5C03-BA2C-4456-AFF2-A4819CE8D799}"/>
                </a:ext>
              </a:extLst>
            </p:cNvPr>
            <p:cNvSpPr txBox="1"/>
            <p:nvPr/>
          </p:nvSpPr>
          <p:spPr>
            <a:xfrm>
              <a:off x="-1" y="109488"/>
              <a:ext cx="5400002" cy="1645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rPr lang="it-IT" sz="1200" b="1" i="1" dirty="0"/>
                <a:t>COMPONENTE 1</a:t>
              </a:r>
              <a:endParaRPr sz="1200" b="1" i="1" dirty="0"/>
            </a:p>
          </p:txBody>
        </p:sp>
      </p:grpSp>
      <p:sp>
        <p:nvSpPr>
          <p:cNvPr id="22" name="Rectangle 21" descr="Books">
            <a:extLst>
              <a:ext uri="{FF2B5EF4-FFF2-40B4-BE49-F238E27FC236}">
                <a16:creationId xmlns:a16="http://schemas.microsoft.com/office/drawing/2014/main" xmlns="" id="{025A8445-3C7D-4760-82A7-402651B7A19A}"/>
              </a:ext>
            </a:extLst>
          </p:cNvPr>
          <p:cNvSpPr/>
          <p:nvPr/>
        </p:nvSpPr>
        <p:spPr>
          <a:xfrm>
            <a:off x="1890944" y="861134"/>
            <a:ext cx="887768" cy="61969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it-IT" dirty="0"/>
          </a:p>
        </p:txBody>
      </p:sp>
    </p:spTree>
    <p:extLst>
      <p:ext uri="{BB962C8B-B14F-4D97-AF65-F5344CB8AC3E}">
        <p14:creationId xmlns:p14="http://schemas.microsoft.com/office/powerpoint/2010/main" val="26641870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C8A7EBB-ABC5-4DD8-B0D7-9FE793FE7B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xmlns="" id="{0C8A7EBB-ABC5-4DD8-B0D7-9FE793FE7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xmlns="" id="{E3D125C4-E681-4727-A57C-C6CEE53A3C5E}"/>
              </a:ext>
            </a:extLst>
          </p:cNvPr>
          <p:cNvSpPr>
            <a:spLocks noGrp="1"/>
          </p:cNvSpPr>
          <p:nvPr>
            <p:ph type="sldNum" sz="quarter" idx="12"/>
          </p:nvPr>
        </p:nvSpPr>
        <p:spPr>
          <a:xfrm>
            <a:off x="9984296" y="6492240"/>
            <a:ext cx="1764792"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CA6A8-0711-4144-801D-19839CDCF43C}" type="slidenum">
              <a:rPr lang="it-IT" smtClean="0"/>
              <a:pPr/>
              <a:t>9</a:t>
            </a:fld>
            <a:endParaRPr lang="it-IT"/>
          </a:p>
        </p:txBody>
      </p:sp>
      <p:sp>
        <p:nvSpPr>
          <p:cNvPr id="7" name="Date Placeholder 6">
            <a:extLst>
              <a:ext uri="{FF2B5EF4-FFF2-40B4-BE49-F238E27FC236}">
                <a16:creationId xmlns:a16="http://schemas.microsoft.com/office/drawing/2014/main" xmlns="" id="{803E2D3E-9F52-4C37-B630-CE086A32AEF4}"/>
              </a:ext>
            </a:extLst>
          </p:cNvPr>
          <p:cNvSpPr>
            <a:spLocks noGrp="1"/>
          </p:cNvSpPr>
          <p:nvPr>
            <p:ph type="dt" sz="half" idx="10"/>
          </p:nvPr>
        </p:nvSpPr>
        <p:spPr>
          <a:xfrm>
            <a:off x="9984296" y="6355080"/>
            <a:ext cx="1764792" cy="137160"/>
          </a:xfrm>
          <a:prstGeom prst="rect">
            <a:avLst/>
          </a:prstGeom>
        </p:spPr>
        <p:txBody>
          <a:bodyPr vert="horz" lIns="0" tIns="0" rIns="0" bIns="0" rtlCol="0" anchor="b" anchorCtr="0"/>
          <a:lstStyle>
            <a:defPPr>
              <a:defRPr lang="en-US"/>
            </a:defPPr>
            <a:lvl1pPr marL="0" algn="r" defTabSz="914400" rtl="0" eaLnBrk="1" latinLnBrk="0" hangingPunct="1">
              <a:defRPr lang="it-IT" sz="75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giugno 2021</a:t>
            </a:r>
            <a:endParaRPr lang="it-IT" dirty="0"/>
          </a:p>
        </p:txBody>
      </p:sp>
      <p:sp>
        <p:nvSpPr>
          <p:cNvPr id="12" name="Title 1">
            <a:extLst>
              <a:ext uri="{FF2B5EF4-FFF2-40B4-BE49-F238E27FC236}">
                <a16:creationId xmlns:a16="http://schemas.microsoft.com/office/drawing/2014/main" xmlns="" id="{F7B723E5-40FA-490F-B83A-03A2432E72BC}"/>
              </a:ext>
            </a:extLst>
          </p:cNvPr>
          <p:cNvSpPr>
            <a:spLocks noGrp="1"/>
          </p:cNvSpPr>
          <p:nvPr>
            <p:ph type="title"/>
          </p:nvPr>
        </p:nvSpPr>
        <p:spPr>
          <a:xfrm>
            <a:off x="442914" y="432002"/>
            <a:ext cx="8717864" cy="599964"/>
          </a:xfrm>
        </p:spPr>
        <p:txBody>
          <a:bodyPr vert="horz">
            <a:normAutofit/>
          </a:bodyPr>
          <a:lstStyle/>
          <a:p>
            <a:pPr>
              <a:lnSpc>
                <a:spcPct val="100000"/>
              </a:lnSpc>
              <a:spcAft>
                <a:spcPts val="600"/>
              </a:spcAft>
              <a:buSzPct val="100000"/>
            </a:pPr>
            <a:r>
              <a:rPr lang="it-IT" sz="2400" b="1" i="1" dirty="0"/>
              <a:t>Investimenti del MUR per la Ricerca (1 di 2)</a:t>
            </a:r>
          </a:p>
        </p:txBody>
      </p:sp>
      <p:sp>
        <p:nvSpPr>
          <p:cNvPr id="17" name="Rectangle 16" descr="Microscope">
            <a:extLst>
              <a:ext uri="{FF2B5EF4-FFF2-40B4-BE49-F238E27FC236}">
                <a16:creationId xmlns:a16="http://schemas.microsoft.com/office/drawing/2014/main" xmlns="" id="{8BDCB299-37CC-47AB-96DC-66B7CC7B5BDE}"/>
              </a:ext>
            </a:extLst>
          </p:cNvPr>
          <p:cNvSpPr/>
          <p:nvPr/>
        </p:nvSpPr>
        <p:spPr>
          <a:xfrm>
            <a:off x="1908699" y="861134"/>
            <a:ext cx="674703" cy="565111"/>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l="-25000" r="-25000"/>
            </a:stretch>
          </a:blipFill>
        </p:spPr>
        <p:style>
          <a:lnRef idx="2">
            <a:schemeClr val="lt1">
              <a:hueOff val="0"/>
              <a:satOff val="0"/>
              <a:lumOff val="0"/>
              <a:alphaOff val="0"/>
            </a:schemeClr>
          </a:lnRef>
          <a:fillRef idx="1">
            <a:scrgbClr r="0" g="0" b="0"/>
          </a:fillRef>
          <a:effectRef idx="0">
            <a:schemeClr val="accent4">
              <a:hueOff val="18846482"/>
              <a:satOff val="-34615"/>
              <a:lumOff val="13138"/>
              <a:alphaOff val="0"/>
            </a:schemeClr>
          </a:effectRef>
          <a:fontRef idx="minor">
            <a:schemeClr val="lt1"/>
          </a:fontRef>
        </p:style>
        <p:txBody>
          <a:bodyPr/>
          <a:lstStyle/>
          <a:p>
            <a:endParaRPr lang="it-IT" dirty="0"/>
          </a:p>
        </p:txBody>
      </p:sp>
      <p:sp>
        <p:nvSpPr>
          <p:cNvPr id="18" name="Rectangle 57">
            <a:extLst>
              <a:ext uri="{FF2B5EF4-FFF2-40B4-BE49-F238E27FC236}">
                <a16:creationId xmlns:a16="http://schemas.microsoft.com/office/drawing/2014/main" xmlns="" id="{99B160D7-276D-47A5-90A7-22DEF4FD6148}"/>
              </a:ext>
            </a:extLst>
          </p:cNvPr>
          <p:cNvSpPr/>
          <p:nvPr/>
        </p:nvSpPr>
        <p:spPr>
          <a:xfrm>
            <a:off x="221942" y="1684079"/>
            <a:ext cx="11718524" cy="1671680"/>
          </a:xfrm>
          <a:prstGeom prst="rect">
            <a:avLst/>
          </a:prstGeom>
          <a:solidFill>
            <a:srgbClr val="0070C0"/>
          </a:solidFill>
          <a:ln w="6350">
            <a:noFill/>
          </a:ln>
        </p:spPr>
        <p:txBody>
          <a:bodyPr vert="horz" wrap="square" lIns="91440" tIns="45720" rIns="91440" bIns="45720" rtlCol="0" anchor="ctr">
            <a:noAutofit/>
          </a:bodyPr>
          <a:lstStyle/>
          <a:p>
            <a:pPr>
              <a:spcAft>
                <a:spcPts val="600"/>
              </a:spcAft>
            </a:pPr>
            <a:r>
              <a:rPr lang="it-IT" sz="1700" b="1" dirty="0">
                <a:solidFill>
                  <a:schemeClr val="tx2">
                    <a:lumMod val="20000"/>
                    <a:lumOff val="80000"/>
                  </a:schemeClr>
                </a:solidFill>
                <a:latin typeface="Georgia" panose="02040502050405020303" pitchFamily="18" charset="0"/>
              </a:rPr>
              <a:t>Fondo per il Programma Nazionale della Ricerca (PNR) e Progetti di Ricerca di Rilevante Interesse Nazionale (PRIN)</a:t>
            </a:r>
          </a:p>
          <a:p>
            <a:pPr>
              <a:spcAft>
                <a:spcPts val="600"/>
              </a:spcAft>
            </a:pPr>
            <a:r>
              <a:rPr lang="it-IT" sz="1600" i="1" dirty="0">
                <a:solidFill>
                  <a:schemeClr val="bg1"/>
                </a:solidFill>
                <a:latin typeface="Georgia" panose="02040502050405020303" pitchFamily="18" charset="0"/>
              </a:rPr>
              <a:t>Rafforzare le misure di sostegno alla ricerca scientifica indicate nel Programma Nazionale per la Ricerca (PNR) 2021–2027. Saranno anche finanziati Progetti di Ricerca di Rilevante Interesse Nazionale (PRIN), di durata triennale, che per la loro complessità e natura richiedono la collaborazione tra università ed enti di ricerca.</a:t>
            </a:r>
          </a:p>
        </p:txBody>
      </p:sp>
      <p:grpSp>
        <p:nvGrpSpPr>
          <p:cNvPr id="19" name="Rectangle 130">
            <a:extLst>
              <a:ext uri="{FF2B5EF4-FFF2-40B4-BE49-F238E27FC236}">
                <a16:creationId xmlns:a16="http://schemas.microsoft.com/office/drawing/2014/main" xmlns="" id="{56822ED2-0F78-4BD1-BF85-19656BEDFCE7}"/>
              </a:ext>
            </a:extLst>
          </p:cNvPr>
          <p:cNvGrpSpPr/>
          <p:nvPr/>
        </p:nvGrpSpPr>
        <p:grpSpPr>
          <a:xfrm>
            <a:off x="221942" y="861134"/>
            <a:ext cx="2902998" cy="599964"/>
            <a:chOff x="-221943" y="-1"/>
            <a:chExt cx="5621944" cy="383482"/>
          </a:xfrm>
        </p:grpSpPr>
        <p:sp>
          <p:nvSpPr>
            <p:cNvPr id="20" name="Rettangolo">
              <a:extLst>
                <a:ext uri="{FF2B5EF4-FFF2-40B4-BE49-F238E27FC236}">
                  <a16:creationId xmlns:a16="http://schemas.microsoft.com/office/drawing/2014/main" xmlns="" id="{C1EED038-61DC-4A05-A3A7-A59180E3D08F}"/>
                </a:ext>
              </a:extLst>
            </p:cNvPr>
            <p:cNvSpPr/>
            <p:nvPr/>
          </p:nvSpPr>
          <p:spPr>
            <a:xfrm>
              <a:off x="-221943" y="-1"/>
              <a:ext cx="5400002" cy="383482"/>
            </a:xfrm>
            <a:prstGeom prst="rect">
              <a:avLst/>
            </a:prstGeom>
            <a:noFill/>
            <a:ln w="3175" cap="sq">
              <a:solidFill>
                <a:srgbClr val="05A0D1"/>
              </a:solidFill>
              <a:prstDash val="solid"/>
              <a:round/>
            </a:ln>
            <a:effectLst/>
          </p:spPr>
          <p:txBody>
            <a:bodyPr wrap="square" lIns="45719" tIns="45719" rIns="45719" bIns="45719" numCol="1" anchor="ctr">
              <a:noAutofit/>
            </a:bodyPr>
            <a:lstStyle/>
            <a:p>
              <a:pPr>
                <a:defRPr sz="1000">
                  <a:latin typeface="Georgia"/>
                  <a:ea typeface="Georgia"/>
                  <a:cs typeface="Georgia"/>
                  <a:sym typeface="Georgia"/>
                </a:defRPr>
              </a:pPr>
              <a:endParaRPr b="1" i="1"/>
            </a:p>
          </p:txBody>
        </p:sp>
        <p:sp>
          <p:nvSpPr>
            <p:cNvPr id="21" name="Riforma 1.1 - Implementazione di misure a supporto della R&amp;S per favorire la semplificazione e la mobilità">
              <a:extLst>
                <a:ext uri="{FF2B5EF4-FFF2-40B4-BE49-F238E27FC236}">
                  <a16:creationId xmlns:a16="http://schemas.microsoft.com/office/drawing/2014/main" xmlns="" id="{1E18918E-6333-4DB3-A87C-F8E3DE25FA32}"/>
                </a:ext>
              </a:extLst>
            </p:cNvPr>
            <p:cNvSpPr txBox="1"/>
            <p:nvPr/>
          </p:nvSpPr>
          <p:spPr>
            <a:xfrm>
              <a:off x="-1" y="109488"/>
              <a:ext cx="5400002" cy="1645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000" b="1">
                  <a:latin typeface="Georgia"/>
                  <a:ea typeface="Georgia"/>
                  <a:cs typeface="Georgia"/>
                  <a:sym typeface="Georgia"/>
                </a:defRPr>
              </a:pPr>
              <a:r>
                <a:rPr lang="it-IT" sz="1200" b="1" i="1" dirty="0"/>
                <a:t>COMPONENTE 2</a:t>
              </a:r>
              <a:endParaRPr sz="1200" b="1" i="1" dirty="0"/>
            </a:p>
          </p:txBody>
        </p:sp>
      </p:grpSp>
      <p:sp>
        <p:nvSpPr>
          <p:cNvPr id="22" name="Rectangle 57">
            <a:extLst>
              <a:ext uri="{FF2B5EF4-FFF2-40B4-BE49-F238E27FC236}">
                <a16:creationId xmlns:a16="http://schemas.microsoft.com/office/drawing/2014/main" xmlns="" id="{E6735492-1FD4-4623-9CE0-3D5B95715253}"/>
              </a:ext>
            </a:extLst>
          </p:cNvPr>
          <p:cNvSpPr/>
          <p:nvPr/>
        </p:nvSpPr>
        <p:spPr>
          <a:xfrm>
            <a:off x="221942" y="4939568"/>
            <a:ext cx="11718524" cy="1278352"/>
          </a:xfrm>
          <a:prstGeom prst="rect">
            <a:avLst/>
          </a:prstGeom>
          <a:solidFill>
            <a:srgbClr val="0070C0"/>
          </a:solidFill>
          <a:ln w="6350">
            <a:noFill/>
          </a:ln>
        </p:spPr>
        <p:txBody>
          <a:bodyPr vert="horz" wrap="square" lIns="91440" tIns="45720" rIns="91440" bIns="45720" rtlCol="0" anchor="ctr">
            <a:noAutofit/>
          </a:bodyPr>
          <a:lstStyle/>
          <a:p>
            <a:pPr>
              <a:spcAft>
                <a:spcPts val="600"/>
              </a:spcAft>
            </a:pPr>
            <a:r>
              <a:rPr lang="it-IT" sz="1700" b="1" dirty="0">
                <a:solidFill>
                  <a:schemeClr val="tx2">
                    <a:lumMod val="20000"/>
                    <a:lumOff val="80000"/>
                  </a:schemeClr>
                </a:solidFill>
                <a:latin typeface="Georgia" panose="02040502050405020303" pitchFamily="18" charset="0"/>
              </a:rPr>
              <a:t>Introduzione di dottorati innovativi che rispondono a fabbisogni di innovazione delle imprese e promuovono l'assunzione dei ricercatori da parte delle imprese</a:t>
            </a:r>
          </a:p>
          <a:p>
            <a:pPr>
              <a:spcAft>
                <a:spcPts val="600"/>
              </a:spcAft>
            </a:pPr>
            <a:r>
              <a:rPr lang="it-IT" sz="1600" i="1" dirty="0">
                <a:solidFill>
                  <a:schemeClr val="bg1"/>
                </a:solidFill>
                <a:latin typeface="Georgia" panose="02040502050405020303" pitchFamily="18" charset="0"/>
              </a:rPr>
              <a:t>Potenziamento delle competenze di alto profilo, in particolare nelle Key </a:t>
            </a:r>
            <a:r>
              <a:rPr lang="it-IT" sz="1600" i="1" dirty="0" err="1">
                <a:solidFill>
                  <a:schemeClr val="bg1"/>
                </a:solidFill>
                <a:latin typeface="Georgia" panose="02040502050405020303" pitchFamily="18" charset="0"/>
              </a:rPr>
              <a:t>Enabling</a:t>
            </a:r>
            <a:r>
              <a:rPr lang="it-IT" sz="1600" i="1" dirty="0">
                <a:solidFill>
                  <a:schemeClr val="bg1"/>
                </a:solidFill>
                <a:latin typeface="Georgia" panose="02040502050405020303" pitchFamily="18" charset="0"/>
              </a:rPr>
              <a:t> Technologies, attraverso l'istituzione di programmi di dottorato dedicati e incentivi all’assunzione di ricercatori precari junior da parte delle imprese.</a:t>
            </a:r>
          </a:p>
        </p:txBody>
      </p:sp>
      <p:sp>
        <p:nvSpPr>
          <p:cNvPr id="23" name="Rectangle 57">
            <a:extLst>
              <a:ext uri="{FF2B5EF4-FFF2-40B4-BE49-F238E27FC236}">
                <a16:creationId xmlns:a16="http://schemas.microsoft.com/office/drawing/2014/main" xmlns="" id="{3EB23213-23D7-4865-9EA2-707397E67122}"/>
              </a:ext>
            </a:extLst>
          </p:cNvPr>
          <p:cNvSpPr/>
          <p:nvPr/>
        </p:nvSpPr>
        <p:spPr>
          <a:xfrm>
            <a:off x="221942" y="3563529"/>
            <a:ext cx="11718524" cy="1168269"/>
          </a:xfrm>
          <a:prstGeom prst="rect">
            <a:avLst/>
          </a:prstGeom>
          <a:solidFill>
            <a:schemeClr val="bg1">
              <a:lumMod val="95000"/>
            </a:schemeClr>
          </a:solidFill>
          <a:ln w="6350">
            <a:noFill/>
          </a:ln>
        </p:spPr>
        <p:txBody>
          <a:bodyPr vert="horz" wrap="square" lIns="91440" tIns="45720" rIns="91440" bIns="45720" rtlCol="0" anchor="ctr">
            <a:noAutofit/>
          </a:bodyPr>
          <a:lstStyle/>
          <a:p>
            <a:pPr>
              <a:spcAft>
                <a:spcPts val="600"/>
              </a:spcAft>
            </a:pPr>
            <a:r>
              <a:rPr lang="it-IT" sz="1700" b="1" dirty="0">
                <a:solidFill>
                  <a:schemeClr val="tx1"/>
                </a:solidFill>
                <a:latin typeface="Georgia" panose="02040502050405020303" pitchFamily="18" charset="0"/>
              </a:rPr>
              <a:t>Finanziamento di progetti presentati da giovani ricercatori</a:t>
            </a:r>
          </a:p>
          <a:p>
            <a:pPr>
              <a:spcAft>
                <a:spcPts val="600"/>
              </a:spcAft>
            </a:pPr>
            <a:r>
              <a:rPr lang="it-IT" sz="1600" i="1" dirty="0">
                <a:solidFill>
                  <a:schemeClr val="tx1"/>
                </a:solidFill>
                <a:latin typeface="Georgia" panose="02040502050405020303" pitchFamily="18" charset="0"/>
              </a:rPr>
              <a:t>Offrire nuove opportunità dedicate ai giovani ricercatori, al fine di trattenerli all'interno del sistema economico italiano, sostenendo le loro attività sul modello dei bandi </a:t>
            </a:r>
            <a:r>
              <a:rPr lang="it-IT" sz="1600" i="1" dirty="0" err="1">
                <a:solidFill>
                  <a:schemeClr val="tx1"/>
                </a:solidFill>
                <a:latin typeface="Georgia" panose="02040502050405020303" pitchFamily="18" charset="0"/>
              </a:rPr>
              <a:t>European</a:t>
            </a:r>
            <a:r>
              <a:rPr lang="it-IT" sz="1600" i="1" dirty="0">
                <a:solidFill>
                  <a:schemeClr val="tx1"/>
                </a:solidFill>
                <a:latin typeface="Georgia" panose="02040502050405020303" pitchFamily="18" charset="0"/>
              </a:rPr>
              <a:t> </a:t>
            </a:r>
            <a:r>
              <a:rPr lang="it-IT" sz="1600" i="1" dirty="0" err="1">
                <a:solidFill>
                  <a:schemeClr val="tx1"/>
                </a:solidFill>
                <a:latin typeface="Georgia" panose="02040502050405020303" pitchFamily="18" charset="0"/>
              </a:rPr>
              <a:t>Research</a:t>
            </a:r>
            <a:r>
              <a:rPr lang="it-IT" sz="1600" i="1" dirty="0">
                <a:solidFill>
                  <a:schemeClr val="tx1"/>
                </a:solidFill>
                <a:latin typeface="Georgia" panose="02040502050405020303" pitchFamily="18" charset="0"/>
              </a:rPr>
              <a:t> </a:t>
            </a:r>
            <a:r>
              <a:rPr lang="it-IT" sz="1600" i="1" dirty="0" err="1">
                <a:solidFill>
                  <a:schemeClr val="tx1"/>
                </a:solidFill>
                <a:latin typeface="Georgia" panose="02040502050405020303" pitchFamily="18" charset="0"/>
              </a:rPr>
              <a:t>Council</a:t>
            </a:r>
            <a:r>
              <a:rPr lang="it-IT" sz="1600" i="1" dirty="0">
                <a:solidFill>
                  <a:schemeClr val="tx1"/>
                </a:solidFill>
                <a:latin typeface="Georgia" panose="02040502050405020303" pitchFamily="18" charset="0"/>
              </a:rPr>
              <a:t> (ERC) e Marie </a:t>
            </a:r>
            <a:r>
              <a:rPr lang="it-IT" sz="1600" i="1" dirty="0" err="1">
                <a:solidFill>
                  <a:schemeClr val="tx1"/>
                </a:solidFill>
                <a:latin typeface="Georgia" panose="02040502050405020303" pitchFamily="18" charset="0"/>
              </a:rPr>
              <a:t>Skłodowska</a:t>
            </a:r>
            <a:r>
              <a:rPr lang="it-IT" sz="1600" i="1" dirty="0">
                <a:solidFill>
                  <a:schemeClr val="tx1"/>
                </a:solidFill>
                <a:latin typeface="Georgia" panose="02040502050405020303" pitchFamily="18" charset="0"/>
              </a:rPr>
              <a:t>-Curie </a:t>
            </a:r>
            <a:r>
              <a:rPr lang="it-IT" sz="1600" i="1" dirty="0" err="1">
                <a:solidFill>
                  <a:schemeClr val="tx1"/>
                </a:solidFill>
                <a:latin typeface="Georgia" panose="02040502050405020303" pitchFamily="18" charset="0"/>
              </a:rPr>
              <a:t>Individual</a:t>
            </a:r>
            <a:r>
              <a:rPr lang="it-IT" sz="1600" i="1" dirty="0">
                <a:solidFill>
                  <a:schemeClr val="tx1"/>
                </a:solidFill>
                <a:latin typeface="Georgia" panose="02040502050405020303" pitchFamily="18" charset="0"/>
              </a:rPr>
              <a:t> </a:t>
            </a:r>
            <a:r>
              <a:rPr lang="it-IT" sz="1600" i="1" dirty="0" err="1">
                <a:solidFill>
                  <a:schemeClr val="tx1"/>
                </a:solidFill>
                <a:latin typeface="Georgia" panose="02040502050405020303" pitchFamily="18" charset="0"/>
              </a:rPr>
              <a:t>Fellowships</a:t>
            </a:r>
            <a:r>
              <a:rPr lang="it-IT" sz="1600" i="1" dirty="0">
                <a:solidFill>
                  <a:schemeClr val="tx1"/>
                </a:solidFill>
                <a:latin typeface="Georgia" panose="02040502050405020303" pitchFamily="18" charset="0"/>
              </a:rPr>
              <a:t> (MSCA-IF).</a:t>
            </a:r>
          </a:p>
        </p:txBody>
      </p:sp>
    </p:spTree>
    <p:extLst>
      <p:ext uri="{BB962C8B-B14F-4D97-AF65-F5344CB8AC3E}">
        <p14:creationId xmlns:p14="http://schemas.microsoft.com/office/powerpoint/2010/main" val="90850978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LASTSLIDEVIEWED" val="261,6,Slide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wC">
  <a:themeElements>
    <a:clrScheme name="PwC">
      <a:dk1>
        <a:srgbClr val="000000"/>
      </a:dk1>
      <a:lt1>
        <a:srgbClr val="FFFFFF"/>
      </a:lt1>
      <a:dk2>
        <a:srgbClr val="A7A7A7"/>
      </a:dk2>
      <a:lt2>
        <a:srgbClr val="535353"/>
      </a:lt2>
      <a:accent1>
        <a:srgbClr val="D04A02"/>
      </a:accent1>
      <a:accent2>
        <a:srgbClr val="FFB600"/>
      </a:accent2>
      <a:accent3>
        <a:srgbClr val="E0301E"/>
      </a:accent3>
      <a:accent4>
        <a:srgbClr val="EB8C00"/>
      </a:accent4>
      <a:accent5>
        <a:srgbClr val="DB536A"/>
      </a:accent5>
      <a:accent6>
        <a:srgbClr val="464646"/>
      </a:accent6>
      <a:hlink>
        <a:srgbClr val="0000FF"/>
      </a:hlink>
      <a:folHlink>
        <a:srgbClr val="FF00FF"/>
      </a:folHlink>
    </a:clrScheme>
    <a:fontScheme name="PwC">
      <a:majorFont>
        <a:latin typeface="Arial"/>
        <a:ea typeface="Arial"/>
        <a:cs typeface="Arial"/>
      </a:majorFont>
      <a:minorFont>
        <a:latin typeface="Helvetica"/>
        <a:ea typeface="Helvetica"/>
        <a:cs typeface="Helvetica"/>
      </a:minorFont>
    </a:fontScheme>
    <a:fmtScheme name="Pw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sq">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sq">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wC">
  <a:themeElements>
    <a:clrScheme name="PwC">
      <a:dk1>
        <a:srgbClr val="000000"/>
      </a:dk1>
      <a:lt1>
        <a:srgbClr val="FFFFFF"/>
      </a:lt1>
      <a:dk2>
        <a:srgbClr val="A7A7A7"/>
      </a:dk2>
      <a:lt2>
        <a:srgbClr val="535353"/>
      </a:lt2>
      <a:accent1>
        <a:srgbClr val="D04A02"/>
      </a:accent1>
      <a:accent2>
        <a:srgbClr val="FFB600"/>
      </a:accent2>
      <a:accent3>
        <a:srgbClr val="E0301E"/>
      </a:accent3>
      <a:accent4>
        <a:srgbClr val="EB8C00"/>
      </a:accent4>
      <a:accent5>
        <a:srgbClr val="DB536A"/>
      </a:accent5>
      <a:accent6>
        <a:srgbClr val="464646"/>
      </a:accent6>
      <a:hlink>
        <a:srgbClr val="0000FF"/>
      </a:hlink>
      <a:folHlink>
        <a:srgbClr val="FF00FF"/>
      </a:folHlink>
    </a:clrScheme>
    <a:fontScheme name="PwC">
      <a:majorFont>
        <a:latin typeface="Arial"/>
        <a:ea typeface="Arial"/>
        <a:cs typeface="Arial"/>
      </a:majorFont>
      <a:minorFont>
        <a:latin typeface="Helvetica"/>
        <a:ea typeface="Helvetica"/>
        <a:cs typeface="Helvetica"/>
      </a:minorFont>
    </a:fontScheme>
    <a:fmtScheme name="Pw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sq">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sq">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572</TotalTime>
  <Words>1579</Words>
  <Application>Microsoft Office PowerPoint</Application>
  <PresentationFormat>Widescreen</PresentationFormat>
  <Paragraphs>181</Paragraphs>
  <Slides>13</Slides>
  <Notes>2</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21" baseType="lpstr">
      <vt:lpstr>Arial</vt:lpstr>
      <vt:lpstr>Calibri</vt:lpstr>
      <vt:lpstr>Calibri Light</vt:lpstr>
      <vt:lpstr>Georgia</vt:lpstr>
      <vt:lpstr>Helvetica</vt:lpstr>
      <vt:lpstr>Wingdings</vt:lpstr>
      <vt:lpstr>PwC</vt:lpstr>
      <vt:lpstr>think-cell Slide</vt:lpstr>
      <vt:lpstr>Il PNRR per l’Università e la Ricerca</vt:lpstr>
      <vt:lpstr>Elementi di debolezza del sistema Università e Ricerca attenzionati dal PNRR</vt:lpstr>
      <vt:lpstr>Obiettivi generali per Università e Ricerca</vt:lpstr>
      <vt:lpstr>Missione 4   Istruzione e Ricerca </vt:lpstr>
      <vt:lpstr>Presentazione standard di PowerPoint</vt:lpstr>
      <vt:lpstr>Presentazione standard di PowerPoint</vt:lpstr>
      <vt:lpstr>L’impegno delle risorse e il ciclo di attuazione degli interventi segue ritmi serrati</vt:lpstr>
      <vt:lpstr>Investimenti del MUR per l’Università</vt:lpstr>
      <vt:lpstr>Investimenti del MUR per la Ricerca (1 di 2)</vt:lpstr>
      <vt:lpstr>Investimenti del MUR per la Ricerca  (2 di 2)</vt:lpstr>
      <vt:lpstr>Le riforme del MUR</vt:lpstr>
      <vt:lpstr>  Transizione Green e Digital: il «tagging»</vt:lpstr>
      <vt:lpstr>Obiettivi solidi e credibili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PNRR per l’Università e la Ricerca</dc:title>
  <dc:creator>Utente</dc:creator>
  <cp:lastModifiedBy>Di Donato Antonio</cp:lastModifiedBy>
  <cp:revision>47</cp:revision>
  <dcterms:modified xsi:type="dcterms:W3CDTF">2021-07-23T10:00:55Z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