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2"/>
  </p:notesMasterIdLst>
  <p:sldIdLst>
    <p:sldId id="268" r:id="rId2"/>
    <p:sldId id="270" r:id="rId3"/>
    <p:sldId id="269" r:id="rId4"/>
    <p:sldId id="274" r:id="rId5"/>
    <p:sldId id="271" r:id="rId6"/>
    <p:sldId id="272" r:id="rId7"/>
    <p:sldId id="273" r:id="rId8"/>
    <p:sldId id="275" r:id="rId9"/>
    <p:sldId id="276" r:id="rId10"/>
    <p:sldId id="277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DD2B2F-7B32-43C7-A79E-49FF8D1C980C}" type="datetimeFigureOut">
              <a:rPr lang="it-IT" smtClean="0"/>
              <a:pPr/>
              <a:t>16/11/2021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F2734B-007C-49A6-8F5B-16C65403ED6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grpSp>
        <p:nvGrpSpPr>
          <p:cNvPr id="2" name="Grup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5B8F90B-9AF9-41B7-89CA-600CB41C1FF8}" type="datetime1">
              <a:rPr lang="it-IT" smtClean="0"/>
              <a:pPr/>
              <a:t>16/11/2021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5B56A08-E3AF-4D18-BDFA-44101DD034B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EB691-8774-448D-A62B-53F39ABF855A}" type="datetime1">
              <a:rPr lang="it-IT" smtClean="0"/>
              <a:pPr/>
              <a:t>16/11/2021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56A08-E3AF-4D18-BDFA-44101DD034B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38BEA-F289-48B1-B151-740F1F8C4FD1}" type="datetime1">
              <a:rPr lang="it-IT" smtClean="0"/>
              <a:pPr/>
              <a:t>16/11/2021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56A08-E3AF-4D18-BDFA-44101DD034B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8B37-DDF6-4214-BDD7-0D5F3ACF066C}" type="datetime1">
              <a:rPr lang="it-IT" smtClean="0"/>
              <a:pPr/>
              <a:t>16/11/2021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56A08-E3AF-4D18-BDFA-44101DD034B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61AE-6E26-4312-B5A4-8CE39DDA38B1}" type="datetime1">
              <a:rPr lang="it-IT" smtClean="0"/>
              <a:pPr/>
              <a:t>16/11/2021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56A08-E3AF-4D18-BDFA-44101DD034B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Gallone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Gallone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BDCF0-1C86-4C59-9883-FF8C62ABD44E}" type="datetime1">
              <a:rPr lang="it-IT" smtClean="0"/>
              <a:pPr/>
              <a:t>16/11/2021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56A08-E3AF-4D18-BDFA-44101DD034B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BA5DA-98F5-4F76-ACBD-82C72B76E0B0}" type="datetime1">
              <a:rPr lang="it-IT" smtClean="0"/>
              <a:pPr/>
              <a:t>16/11/2021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56A08-E3AF-4D18-BDFA-44101DD034B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54D40-7CA3-49A0-BEDB-0553CB5E3B09}" type="datetime1">
              <a:rPr lang="it-IT" smtClean="0"/>
              <a:pPr/>
              <a:t>16/11/2021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56A08-E3AF-4D18-BDFA-44101DD034B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0C96-1F9C-4244-800A-3784EE139FC8}" type="datetime1">
              <a:rPr lang="it-IT" smtClean="0"/>
              <a:pPr/>
              <a:t>16/11/2021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56A08-E3AF-4D18-BDFA-44101DD034B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68DF0DD-AB0A-4A6B-8A80-7C41A464DFC8}" type="datetime1">
              <a:rPr lang="it-IT" smtClean="0"/>
              <a:pPr/>
              <a:t>16/11/2021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56A08-E3AF-4D18-BDFA-44101DD034B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E2F45E8-2DDF-493B-9B8B-B769AD9E1CDA}" type="datetime1">
              <a:rPr lang="it-IT" smtClean="0"/>
              <a:pPr/>
              <a:t>16/11/2021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5B56A08-E3AF-4D18-BDFA-44101DD034B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olo rettango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Connettore 1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Gallone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Gallone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CD03F59-1D2E-436A-A400-65AE53364FAB}" type="datetime1">
              <a:rPr lang="it-IT" smtClean="0"/>
              <a:pPr/>
              <a:t>16/11/2021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5B56A08-E3AF-4D18-BDFA-44101DD034B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4968552"/>
          </a:xfrm>
        </p:spPr>
        <p:txBody>
          <a:bodyPr>
            <a:normAutofit fontScale="55000" lnSpcReduction="20000"/>
          </a:bodyPr>
          <a:lstStyle/>
          <a:p>
            <a:r>
              <a:rPr lang="it-IT" dirty="0"/>
              <a:t>3 progetti di investimento, realizzati attraverso bandi indirizzati agli ambiti sociali territoriali</a:t>
            </a:r>
          </a:p>
          <a:p>
            <a:pPr lvl="1"/>
            <a:r>
              <a:rPr lang="it-IT" dirty="0"/>
              <a:t>Percorsi di autonomia per persone con disabilità </a:t>
            </a:r>
            <a:r>
              <a:rPr lang="it-IT" b="1" dirty="0"/>
              <a:t>500 milioni</a:t>
            </a:r>
          </a:p>
          <a:p>
            <a:pPr lvl="2"/>
            <a:r>
              <a:rPr lang="it-IT" dirty="0"/>
              <a:t>Generalizza vita indipendente e dopo di noi a tutto il territorio nazionale, con anche focus sul permettere attività lavorativa</a:t>
            </a:r>
          </a:p>
          <a:p>
            <a:pPr lvl="1"/>
            <a:r>
              <a:rPr lang="it-IT" dirty="0"/>
              <a:t>Povertà estrema </a:t>
            </a:r>
            <a:r>
              <a:rPr lang="it-IT" b="1" dirty="0"/>
              <a:t>450 milioni</a:t>
            </a:r>
          </a:p>
          <a:p>
            <a:pPr lvl="2"/>
            <a:r>
              <a:rPr lang="it-IT" dirty="0"/>
              <a:t>Housing first in 250 ambiti</a:t>
            </a:r>
          </a:p>
          <a:p>
            <a:pPr lvl="2"/>
            <a:r>
              <a:rPr lang="it-IT" dirty="0"/>
              <a:t>Centri servizi (Stazioni di posta) in 250 ambiti</a:t>
            </a:r>
          </a:p>
          <a:p>
            <a:pPr lvl="1"/>
            <a:r>
              <a:rPr lang="it-IT" dirty="0"/>
              <a:t>Sostegno alle persone vulnerabili e prevenzione dell'istituzionalizzazione degli anziani non autosufficienti </a:t>
            </a:r>
            <a:r>
              <a:rPr lang="it-IT" b="1" dirty="0"/>
              <a:t>500 milioni</a:t>
            </a:r>
          </a:p>
          <a:p>
            <a:pPr lvl="2"/>
            <a:r>
              <a:rPr lang="it-IT" dirty="0"/>
              <a:t>307,5 milioni ristrutturazione RSA e case di riposo</a:t>
            </a:r>
          </a:p>
          <a:p>
            <a:pPr lvl="2"/>
            <a:r>
              <a:rPr lang="it-IT" dirty="0"/>
              <a:t>84,5 bambini (Prevenzione allontanamento bambini in famigli in difficoltà, estende a livello nazionale progetto </a:t>
            </a:r>
            <a:r>
              <a:rPr lang="it-IT" dirty="0" err="1"/>
              <a:t>PIPPI</a:t>
            </a:r>
            <a:r>
              <a:rPr lang="it-IT" dirty="0"/>
              <a:t>)</a:t>
            </a:r>
          </a:p>
          <a:p>
            <a:pPr lvl="2"/>
            <a:r>
              <a:rPr lang="it-IT" dirty="0"/>
              <a:t>66 milioni rafforzamento dimissioni protette lato sociale</a:t>
            </a:r>
          </a:p>
          <a:p>
            <a:pPr lvl="2"/>
            <a:r>
              <a:rPr lang="it-IT" dirty="0"/>
              <a:t>42 milioni introduce la supervisione per gli assistenti sociali</a:t>
            </a:r>
          </a:p>
          <a:p>
            <a:r>
              <a:rPr lang="it-IT" dirty="0"/>
              <a:t>Riforma della non autosufficienza</a:t>
            </a:r>
          </a:p>
          <a:p>
            <a:pPr lvl="1"/>
            <a:r>
              <a:rPr lang="it-IT" dirty="0"/>
              <a:t>Le iniziative del progetto deistituzionalizzazione troveranno sistematizzazione nella legge di riforma della non autosufficienza</a:t>
            </a:r>
          </a:p>
          <a:p>
            <a:pPr lvl="1"/>
            <a:r>
              <a:rPr lang="it-IT" dirty="0"/>
              <a:t>Principi:</a:t>
            </a:r>
          </a:p>
          <a:p>
            <a:pPr lvl="2"/>
            <a:r>
              <a:rPr lang="it-IT" dirty="0"/>
              <a:t>Autonomia, domiciliarità, valutazione multidimensionale, progetto individualizzato, deistituzionalizzazione, integrazione sociosanitaria. </a:t>
            </a:r>
          </a:p>
          <a:p>
            <a:r>
              <a:rPr lang="it-IT" dirty="0"/>
              <a:t>Riforma “Legge quadro della disabilità” (</a:t>
            </a:r>
            <a:r>
              <a:rPr lang="it-IT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fa riferimento a Ministero della disabilità</a:t>
            </a:r>
            <a:r>
              <a:rPr lang="it-IT" dirty="0"/>
              <a:t>)</a:t>
            </a:r>
          </a:p>
          <a:p>
            <a:pPr lvl="1"/>
            <a:r>
              <a:rPr lang="it-IT" dirty="0"/>
              <a:t>Principi:</a:t>
            </a:r>
          </a:p>
          <a:p>
            <a:pPr lvl="2"/>
            <a:r>
              <a:rPr lang="it-IT" dirty="0"/>
              <a:t>Autonomia, domiciliarità, valutazione multidimensionale, progetto individualizzato, deistituzionalizzazione, integrazione sociosanitaria, semplificazione riconoscimento disabilità.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07851-0A2D-4F45-8B26-56B5821BB827}" type="datetime1">
              <a:rPr lang="it-IT" smtClean="0"/>
              <a:pPr/>
              <a:t>16/11/2021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56A08-E3AF-4D18-BDFA-44101DD034B5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it-IT" sz="2800" dirty="0"/>
              <a:t>Progetti sociali facenti capo al </a:t>
            </a:r>
            <a:r>
              <a:rPr lang="it-IT" sz="2800" dirty="0" err="1"/>
              <a:t>MLPS</a:t>
            </a:r>
            <a:r>
              <a:rPr lang="it-IT" sz="2800" dirty="0"/>
              <a:t> nel </a:t>
            </a:r>
            <a:r>
              <a:rPr lang="it-IT" sz="2800" dirty="0" err="1"/>
              <a:t>Recovery</a:t>
            </a:r>
            <a:r>
              <a:rPr lang="it-IT" sz="2800" dirty="0"/>
              <a:t> </a:t>
            </a:r>
            <a:r>
              <a:rPr lang="it-IT" sz="2800" dirty="0" err="1"/>
              <a:t>plan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xmlns="" val="3484317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Dovremmo riuscire ad avere Invitalia come assistenza tecnica amministrativa</a:t>
            </a:r>
          </a:p>
          <a:p>
            <a:r>
              <a:rPr lang="it-IT" dirty="0" smtClean="0"/>
              <a:t>Predisposizione di sito di scambio e documentazione oltre a partecipazione on line</a:t>
            </a:r>
          </a:p>
          <a:p>
            <a:r>
              <a:rPr lang="it-IT" dirty="0" smtClean="0"/>
              <a:t>Timing:</a:t>
            </a:r>
          </a:p>
          <a:p>
            <a:pPr lvl="1"/>
            <a:r>
              <a:rPr lang="it-IT" dirty="0" smtClean="0"/>
              <a:t>Entro 10 giorni sottoponiamo i piani operativi</a:t>
            </a:r>
          </a:p>
          <a:p>
            <a:pPr lvl="1"/>
            <a:r>
              <a:rPr lang="it-IT" dirty="0" smtClean="0"/>
              <a:t>29 novembre discussione e approvazione</a:t>
            </a:r>
          </a:p>
          <a:p>
            <a:pPr lvl="1"/>
            <a:r>
              <a:rPr lang="it-IT" dirty="0" smtClean="0"/>
              <a:t>Primo trimestre 2022 bandi</a:t>
            </a:r>
          </a:p>
          <a:p>
            <a:pPr lvl="1"/>
            <a:r>
              <a:rPr lang="it-IT" dirty="0" smtClean="0"/>
              <a:t>Entro giugno avvio dei progetti</a:t>
            </a: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8B37-DDF6-4214-BDD7-0D5F3ACF066C}" type="datetime1">
              <a:rPr lang="it-IT" smtClean="0"/>
              <a:pPr/>
              <a:t>16/11/2021</a:t>
            </a:fld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56A08-E3AF-4D18-BDFA-44101DD034B5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Timing e altro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E’ la prossima scadenza</a:t>
            </a:r>
          </a:p>
          <a:p>
            <a:pPr lvl="1"/>
            <a:r>
              <a:rPr lang="it-IT" dirty="0" smtClean="0"/>
              <a:t>Farlo per I1,I2, I3</a:t>
            </a:r>
          </a:p>
          <a:p>
            <a:r>
              <a:rPr lang="it-IT" dirty="0" smtClean="0"/>
              <a:t>Governance </a:t>
            </a:r>
          </a:p>
          <a:p>
            <a:r>
              <a:rPr lang="it-IT" dirty="0" smtClean="0"/>
              <a:t>Descrizione progetti</a:t>
            </a:r>
          </a:p>
          <a:p>
            <a:r>
              <a:rPr lang="it-IT" dirty="0" smtClean="0"/>
              <a:t>Linee guida</a:t>
            </a:r>
          </a:p>
          <a:p>
            <a:r>
              <a:rPr lang="it-IT" dirty="0" err="1" smtClean="0"/>
              <a:t>Cronoprogramma</a:t>
            </a: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8B37-DDF6-4214-BDD7-0D5F3ACF066C}" type="datetime1">
              <a:rPr lang="it-IT" smtClean="0"/>
              <a:pPr/>
              <a:t>16/11/2021</a:t>
            </a:fld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56A08-E3AF-4D18-BDFA-44101DD034B5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Piano operativo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00600"/>
          </a:xfrm>
        </p:spPr>
        <p:txBody>
          <a:bodyPr>
            <a:normAutofit fontScale="85000" lnSpcReduction="20000"/>
          </a:bodyPr>
          <a:lstStyle/>
          <a:p>
            <a:r>
              <a:rPr lang="it-IT" dirty="0" smtClean="0"/>
              <a:t>Regia: </a:t>
            </a:r>
            <a:r>
              <a:rPr lang="it-IT" dirty="0" err="1" smtClean="0"/>
              <a:t>MLPS</a:t>
            </a:r>
            <a:endParaRPr lang="it-IT" dirty="0" smtClean="0"/>
          </a:p>
          <a:p>
            <a:r>
              <a:rPr lang="it-IT" dirty="0" smtClean="0"/>
              <a:t>Soggetti attuatori: Ambiti</a:t>
            </a:r>
          </a:p>
          <a:p>
            <a:r>
              <a:rPr lang="it-IT" dirty="0" smtClean="0"/>
              <a:t>Regioni: coordinano la partecipazione degli ambiti</a:t>
            </a:r>
          </a:p>
          <a:p>
            <a:r>
              <a:rPr lang="it-IT" dirty="0" smtClean="0"/>
              <a:t>Allocazione:</a:t>
            </a:r>
          </a:p>
          <a:p>
            <a:pPr lvl="1"/>
            <a:r>
              <a:rPr lang="it-IT" dirty="0" smtClean="0"/>
              <a:t>Bandi non competitivi</a:t>
            </a:r>
          </a:p>
          <a:p>
            <a:pPr lvl="2"/>
            <a:r>
              <a:rPr lang="it-IT" dirty="0" smtClean="0"/>
              <a:t>Attenzione: </a:t>
            </a:r>
          </a:p>
          <a:p>
            <a:pPr lvl="3"/>
            <a:r>
              <a:rPr lang="it-IT" dirty="0" smtClean="0"/>
              <a:t>i bandi sono non competitivi ma le risorse scarse.</a:t>
            </a:r>
          </a:p>
          <a:p>
            <a:pPr lvl="3"/>
            <a:r>
              <a:rPr lang="it-IT" dirty="0" smtClean="0"/>
              <a:t>Quando si esaurisce l’allocazione delle risorse di una linea di </a:t>
            </a:r>
            <a:r>
              <a:rPr lang="it-IT" dirty="0" err="1" smtClean="0"/>
              <a:t>attività…</a:t>
            </a:r>
            <a:endParaRPr lang="it-IT" dirty="0" smtClean="0"/>
          </a:p>
          <a:p>
            <a:pPr lvl="2"/>
            <a:r>
              <a:rPr lang="it-IT" dirty="0" smtClean="0"/>
              <a:t>Bandi a crocette</a:t>
            </a:r>
          </a:p>
          <a:p>
            <a:pPr lvl="3"/>
            <a:r>
              <a:rPr lang="it-IT" dirty="0" smtClean="0"/>
              <a:t>Linee guida comuni</a:t>
            </a:r>
          </a:p>
          <a:p>
            <a:pPr lvl="3"/>
            <a:r>
              <a:rPr lang="it-IT" dirty="0" smtClean="0"/>
              <a:t>Poche pagine per calare le linee guida nella specificità territoriale</a:t>
            </a:r>
          </a:p>
          <a:p>
            <a:r>
              <a:rPr lang="it-IT" dirty="0" smtClean="0"/>
              <a:t>Cabina di regia</a:t>
            </a:r>
          </a:p>
          <a:p>
            <a:pPr lvl="1"/>
            <a:r>
              <a:rPr lang="it-IT" dirty="0" smtClean="0"/>
              <a:t>Ministeri insieme a regioni e comuni</a:t>
            </a:r>
          </a:p>
          <a:p>
            <a:pPr lvl="1"/>
            <a:r>
              <a:rPr lang="it-IT" dirty="0" smtClean="0"/>
              <a:t>Possibilità di coinvolgere parti sociali e </a:t>
            </a:r>
            <a:r>
              <a:rPr lang="it-IT" dirty="0" err="1" smtClean="0"/>
              <a:t>stakeholders</a:t>
            </a:r>
            <a:endParaRPr lang="it-IT" dirty="0" smtClean="0"/>
          </a:p>
          <a:p>
            <a:r>
              <a:rPr lang="it-IT" dirty="0" smtClean="0"/>
              <a:t>Supporto tecnico</a:t>
            </a:r>
          </a:p>
          <a:p>
            <a:pPr lvl="1"/>
            <a:r>
              <a:rPr lang="it-IT" dirty="0" smtClean="0"/>
              <a:t>Amministrativo</a:t>
            </a:r>
          </a:p>
          <a:p>
            <a:pPr lvl="1"/>
            <a:r>
              <a:rPr lang="it-IT" dirty="0" smtClean="0"/>
              <a:t>Contenutistico: per ciascuna linee di attività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8B37-DDF6-4214-BDD7-0D5F3ACF066C}" type="datetime1">
              <a:rPr lang="it-IT" smtClean="0"/>
              <a:pPr/>
              <a:t>16/11/2021</a:t>
            </a:fld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56A08-E3AF-4D18-BDFA-44101DD034B5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Governance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7 linee di attività</a:t>
            </a:r>
          </a:p>
          <a:p>
            <a:pPr lvl="1"/>
            <a:r>
              <a:rPr lang="it-IT" dirty="0" smtClean="0"/>
              <a:t>Deistituzionalizzazione I1</a:t>
            </a:r>
          </a:p>
          <a:p>
            <a:pPr lvl="2"/>
            <a:r>
              <a:rPr lang="it-IT" dirty="0" err="1" smtClean="0"/>
              <a:t>PIPPI</a:t>
            </a:r>
            <a:endParaRPr lang="it-IT" dirty="0" smtClean="0"/>
          </a:p>
          <a:p>
            <a:pPr lvl="2"/>
            <a:r>
              <a:rPr lang="it-IT" dirty="0" smtClean="0"/>
              <a:t>Anziani</a:t>
            </a:r>
          </a:p>
          <a:p>
            <a:pPr lvl="2"/>
            <a:r>
              <a:rPr lang="it-IT" dirty="0" smtClean="0"/>
              <a:t>Dimissioni protette</a:t>
            </a:r>
          </a:p>
          <a:p>
            <a:pPr lvl="2"/>
            <a:r>
              <a:rPr lang="it-IT" dirty="0" smtClean="0"/>
              <a:t>Supervisione</a:t>
            </a:r>
          </a:p>
          <a:p>
            <a:pPr lvl="1"/>
            <a:r>
              <a:rPr lang="it-IT" dirty="0" smtClean="0"/>
              <a:t>Persone con disabilità I2</a:t>
            </a:r>
          </a:p>
          <a:p>
            <a:pPr lvl="2"/>
            <a:r>
              <a:rPr lang="it-IT" dirty="0" smtClean="0"/>
              <a:t>Abitazione</a:t>
            </a:r>
          </a:p>
          <a:p>
            <a:pPr lvl="2"/>
            <a:r>
              <a:rPr lang="it-IT" dirty="0" smtClean="0"/>
              <a:t>lavoro</a:t>
            </a:r>
          </a:p>
          <a:p>
            <a:pPr lvl="1"/>
            <a:r>
              <a:rPr lang="it-IT" dirty="0" smtClean="0"/>
              <a:t>Povertà estrema I3</a:t>
            </a:r>
          </a:p>
          <a:p>
            <a:pPr lvl="2"/>
            <a:r>
              <a:rPr lang="it-IT" dirty="0" smtClean="0"/>
              <a:t>housing first</a:t>
            </a:r>
          </a:p>
          <a:p>
            <a:pPr lvl="2"/>
            <a:r>
              <a:rPr lang="it-IT" dirty="0" smtClean="0"/>
              <a:t>centri servizi povertà estrema</a:t>
            </a:r>
          </a:p>
          <a:p>
            <a:pPr lvl="1"/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8B37-DDF6-4214-BDD7-0D5F3ACF066C}" type="datetime1">
              <a:rPr lang="it-IT" smtClean="0"/>
              <a:pPr/>
              <a:t>16/11/2021</a:t>
            </a:fld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56A08-E3AF-4D18-BDFA-44101DD034B5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Progetti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8B37-DDF6-4214-BDD7-0D5F3ACF066C}" type="datetime1">
              <a:rPr lang="it-IT" smtClean="0"/>
              <a:pPr/>
              <a:t>16/11/2021</a:t>
            </a:fld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56A08-E3AF-4D18-BDFA-44101DD034B5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Progetti: I1</a:t>
            </a:r>
            <a:endParaRPr lang="it-IT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36712"/>
            <a:ext cx="9144000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8B37-DDF6-4214-BDD7-0D5F3ACF066C}" type="datetime1">
              <a:rPr lang="it-IT" smtClean="0"/>
              <a:pPr/>
              <a:t>16/11/2021</a:t>
            </a:fld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56A08-E3AF-4D18-BDFA-44101DD034B5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Progetti: I2</a:t>
            </a:r>
            <a:endParaRPr lang="it-IT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08719"/>
            <a:ext cx="9144000" cy="561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8B37-DDF6-4214-BDD7-0D5F3ACF066C}" type="datetime1">
              <a:rPr lang="it-IT" smtClean="0"/>
              <a:pPr/>
              <a:t>16/11/2021</a:t>
            </a:fld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56A08-E3AF-4D18-BDFA-44101DD034B5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Progetti: I3</a:t>
            </a:r>
            <a:endParaRPr lang="it-IT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2"/>
            <a:ext cx="9144000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8B37-DDF6-4214-BDD7-0D5F3ACF066C}" type="datetime1">
              <a:rPr lang="it-IT" smtClean="0"/>
              <a:pPr/>
              <a:t>16/11/2021</a:t>
            </a:fld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56A08-E3AF-4D18-BDFA-44101DD034B5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Linee guida</a:t>
            </a:r>
            <a:br>
              <a:rPr lang="it-IT" dirty="0" smtClean="0"/>
            </a:br>
            <a:r>
              <a:rPr lang="it-IT" sz="2400" dirty="0" smtClean="0"/>
              <a:t>non partiamo da 0: piano sociale nazionale</a:t>
            </a:r>
            <a:endParaRPr lang="it-IT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928" y="1052736"/>
            <a:ext cx="8030144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it-IT" dirty="0" smtClean="0"/>
              <a:t>Deistituzionalizzazione I1</a:t>
            </a:r>
          </a:p>
          <a:p>
            <a:pPr lvl="2"/>
            <a:r>
              <a:rPr lang="it-IT" dirty="0" err="1" smtClean="0"/>
              <a:t>PIPPI</a:t>
            </a:r>
            <a:r>
              <a:rPr lang="it-IT" dirty="0" smtClean="0"/>
              <a:t> </a:t>
            </a:r>
            <a:r>
              <a:rPr lang="it-IT" dirty="0" smtClean="0">
                <a:sym typeface="Wingdings" pitchFamily="2" charset="2"/>
              </a:rPr>
              <a:t> linee guida già definite e possibile supporto tecnico</a:t>
            </a:r>
            <a:endParaRPr lang="it-IT" dirty="0" smtClean="0"/>
          </a:p>
          <a:p>
            <a:pPr lvl="2"/>
            <a:r>
              <a:rPr lang="it-IT" dirty="0" smtClean="0"/>
              <a:t>Anziani </a:t>
            </a:r>
            <a:r>
              <a:rPr lang="it-IT" dirty="0" smtClean="0">
                <a:sym typeface="Wingdings" pitchFamily="2" charset="2"/>
              </a:rPr>
              <a:t> l’unica ancora mancante ma:</a:t>
            </a:r>
          </a:p>
          <a:p>
            <a:pPr lvl="3"/>
            <a:r>
              <a:rPr lang="it-IT" dirty="0" smtClean="0">
                <a:sym typeface="Wingdings" pitchFamily="2" charset="2"/>
              </a:rPr>
              <a:t>Abbiamo i </a:t>
            </a:r>
            <a:r>
              <a:rPr lang="it-IT" dirty="0" err="1" smtClean="0">
                <a:sym typeface="Wingdings" pitchFamily="2" charset="2"/>
              </a:rPr>
              <a:t>leps</a:t>
            </a:r>
            <a:r>
              <a:rPr lang="it-IT" dirty="0" smtClean="0">
                <a:sym typeface="Wingdings" pitchFamily="2" charset="2"/>
              </a:rPr>
              <a:t> in legge di bilancio</a:t>
            </a:r>
          </a:p>
          <a:p>
            <a:pPr lvl="3"/>
            <a:r>
              <a:rPr lang="it-IT" dirty="0" smtClean="0">
                <a:sym typeface="Wingdings" pitchFamily="2" charset="2"/>
              </a:rPr>
              <a:t>Definita una bozza di legge quadro</a:t>
            </a:r>
            <a:endParaRPr lang="it-IT" dirty="0" smtClean="0"/>
          </a:p>
          <a:p>
            <a:pPr lvl="2"/>
            <a:r>
              <a:rPr lang="it-IT" dirty="0" smtClean="0"/>
              <a:t>Dimissioni protette </a:t>
            </a:r>
            <a:r>
              <a:rPr lang="it-IT" dirty="0" smtClean="0">
                <a:sym typeface="Wingdings" pitchFamily="2" charset="2"/>
              </a:rPr>
              <a:t> linee guida nel piano sociale</a:t>
            </a:r>
            <a:endParaRPr lang="it-IT" dirty="0" smtClean="0"/>
          </a:p>
          <a:p>
            <a:pPr lvl="2"/>
            <a:r>
              <a:rPr lang="it-IT" dirty="0" smtClean="0"/>
              <a:t>Supervisione </a:t>
            </a:r>
            <a:r>
              <a:rPr lang="it-IT" dirty="0" smtClean="0">
                <a:sym typeface="Wingdings" pitchFamily="2" charset="2"/>
              </a:rPr>
              <a:t> linee guida nel piano sociale, supporto tecnico </a:t>
            </a:r>
            <a:r>
              <a:rPr lang="it-IT" dirty="0" err="1" smtClean="0">
                <a:sym typeface="Wingdings" pitchFamily="2" charset="2"/>
              </a:rPr>
              <a:t>CNOAS</a:t>
            </a:r>
            <a:r>
              <a:rPr lang="it-IT" dirty="0" smtClean="0">
                <a:sym typeface="Wingdings" pitchFamily="2" charset="2"/>
              </a:rPr>
              <a:t> anche se non solo per </a:t>
            </a:r>
            <a:r>
              <a:rPr lang="it-IT" dirty="0" err="1" smtClean="0">
                <a:sym typeface="Wingdings" pitchFamily="2" charset="2"/>
              </a:rPr>
              <a:t>AS</a:t>
            </a:r>
            <a:r>
              <a:rPr lang="it-IT" dirty="0" smtClean="0">
                <a:sym typeface="Wingdings" pitchFamily="2" charset="2"/>
              </a:rPr>
              <a:t>?</a:t>
            </a:r>
            <a:endParaRPr lang="it-IT" dirty="0" smtClean="0"/>
          </a:p>
          <a:p>
            <a:pPr lvl="1"/>
            <a:r>
              <a:rPr lang="it-IT" dirty="0" smtClean="0"/>
              <a:t>Persone con disabilità I2</a:t>
            </a:r>
          </a:p>
          <a:p>
            <a:pPr lvl="2"/>
            <a:r>
              <a:rPr lang="it-IT" dirty="0" smtClean="0"/>
              <a:t>Abitazione, lavoro </a:t>
            </a:r>
            <a:r>
              <a:rPr lang="it-IT" dirty="0" smtClean="0">
                <a:sym typeface="Wingdings" pitchFamily="2" charset="2"/>
              </a:rPr>
              <a:t> linee guida progetti vita indipendente e dopo di noi già esistenti. ? Supporto tecnico?</a:t>
            </a:r>
            <a:endParaRPr lang="it-IT" dirty="0" smtClean="0"/>
          </a:p>
          <a:p>
            <a:pPr lvl="1"/>
            <a:r>
              <a:rPr lang="it-IT" dirty="0" smtClean="0"/>
              <a:t>Povertà estrema I3</a:t>
            </a:r>
          </a:p>
          <a:p>
            <a:pPr lvl="2"/>
            <a:r>
              <a:rPr lang="it-IT" dirty="0" smtClean="0"/>
              <a:t>housing first </a:t>
            </a:r>
            <a:r>
              <a:rPr lang="it-IT" dirty="0" smtClean="0">
                <a:sym typeface="Wingdings" pitchFamily="2" charset="2"/>
              </a:rPr>
              <a:t> linee guida nel piano sociale. Supporto tecnico?</a:t>
            </a:r>
            <a:endParaRPr lang="it-IT" dirty="0" smtClean="0"/>
          </a:p>
          <a:p>
            <a:pPr lvl="2"/>
            <a:r>
              <a:rPr lang="it-IT" dirty="0" smtClean="0"/>
              <a:t>centri servizi povertà estrema </a:t>
            </a:r>
            <a:r>
              <a:rPr lang="it-IT" dirty="0" smtClean="0">
                <a:sym typeface="Wingdings" pitchFamily="2" charset="2"/>
              </a:rPr>
              <a:t> linee guida nel piano sociale. Supporto tecnico?</a:t>
            </a:r>
            <a:endParaRPr lang="it-IT" dirty="0" smtClean="0"/>
          </a:p>
          <a:p>
            <a:pPr lvl="1"/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8B37-DDF6-4214-BDD7-0D5F3ACF066C}" type="datetime1">
              <a:rPr lang="it-IT" smtClean="0"/>
              <a:pPr/>
              <a:t>16/11/2021</a:t>
            </a:fld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56A08-E3AF-4D18-BDFA-44101DD034B5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Abbiamo già 7 linee guida su 8</a:t>
            </a:r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454</TotalTime>
  <Words>523</Words>
  <Application>Microsoft Office PowerPoint</Application>
  <PresentationFormat>Presentazione su schermo (4:3)</PresentationFormat>
  <Paragraphs>103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Viale</vt:lpstr>
      <vt:lpstr>Progetti sociali facenti capo al MLPS nel Recovery plan</vt:lpstr>
      <vt:lpstr>Piano operativo</vt:lpstr>
      <vt:lpstr>Governance</vt:lpstr>
      <vt:lpstr>Progetti</vt:lpstr>
      <vt:lpstr>Progetti: I1</vt:lpstr>
      <vt:lpstr>Progetti: I2</vt:lpstr>
      <vt:lpstr>Progetti: I3</vt:lpstr>
      <vt:lpstr>Linee guida non partiamo da 0: piano sociale nazionale</vt:lpstr>
      <vt:lpstr>Abbiamo già 7 linee guida su 8</vt:lpstr>
      <vt:lpstr>Timing e altro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rafforzamento dei servizi sociali</dc:title>
  <dc:creator>angelo marano</dc:creator>
  <cp:lastModifiedBy>angelo marano</cp:lastModifiedBy>
  <cp:revision>18</cp:revision>
  <cp:lastPrinted>2021-04-22T16:28:51Z</cp:lastPrinted>
  <dcterms:created xsi:type="dcterms:W3CDTF">2021-03-10T07:01:53Z</dcterms:created>
  <dcterms:modified xsi:type="dcterms:W3CDTF">2021-11-16T00:16:14Z</dcterms:modified>
</cp:coreProperties>
</file>